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6" r:id="rId2"/>
    <p:sldId id="277" r:id="rId3"/>
    <p:sldId id="278" r:id="rId4"/>
    <p:sldId id="260" r:id="rId5"/>
    <p:sldId id="279" r:id="rId6"/>
    <p:sldId id="259" r:id="rId7"/>
    <p:sldId id="262" r:id="rId8"/>
    <p:sldId id="263" r:id="rId9"/>
    <p:sldId id="280" r:id="rId10"/>
    <p:sldId id="281" r:id="rId11"/>
    <p:sldId id="271" r:id="rId12"/>
    <p:sldId id="282" r:id="rId13"/>
    <p:sldId id="283" r:id="rId14"/>
    <p:sldId id="28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94648"/>
  </p:normalViewPr>
  <p:slideViewPr>
    <p:cSldViewPr snapToGrid="0" snapToObjects="1">
      <p:cViewPr varScale="1">
        <p:scale>
          <a:sx n="121" d="100"/>
          <a:sy n="121"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9BFA9-A0D4-204C-9B44-F103B03736A2}"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81C7B-0788-A543-ABFF-92B6D60B0AE9}" type="slidenum">
              <a:rPr lang="en-US" smtClean="0"/>
              <a:t>‹#›</a:t>
            </a:fld>
            <a:endParaRPr lang="en-US"/>
          </a:p>
        </p:txBody>
      </p:sp>
    </p:spTree>
    <p:extLst>
      <p:ext uri="{BB962C8B-B14F-4D97-AF65-F5344CB8AC3E}">
        <p14:creationId xmlns:p14="http://schemas.microsoft.com/office/powerpoint/2010/main" val="3134684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0A5F5-4C82-B44D-86CD-73F21098CC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04CA5F-6E35-7244-A656-C39E7BD367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B80061-B9CB-954F-B621-36C650127CF0}"/>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F3450AD7-0634-B347-BD51-DDADC193B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8BF81-F98C-D74B-AD4B-B57D03D9AF1E}"/>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3417341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B9D9-A8C7-5D4A-B069-409C6D5537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9329AE-CC4F-7544-A9FA-10BB2EC8ED5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CF40A-6618-714B-A6E4-779EE48D099F}"/>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CA95E917-0C84-C245-A150-67CA7113F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D46CB-EE25-844D-9478-513466006D8E}"/>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524510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00891C-0460-6A44-A480-D00686C589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52BFA-5F70-B148-A292-B22BF64E9A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D8DB6-2D8A-7343-A48B-BD1D3BF5D4CE}"/>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B042F9BD-C792-2D4F-8628-D2B68DFBB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8BABC-B30F-F746-A342-B6EC109D942E}"/>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310635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0C50-B8BA-6341-A052-968638F91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C63EC3-4A1B-144A-8A8F-87570EB2FE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91985-7A11-EA4E-8716-E65B005039B7}"/>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59C3561D-64B2-9345-8C93-0985B64F73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C5DEE-59C8-ED4C-9FD1-3764726C5CE5}"/>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3760630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6F25-9991-3F41-825C-5AA1668810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41811F-C1DD-EF42-8D39-67F7A73F0B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9835CA-E7FF-2742-8197-5AE8BF51B857}"/>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B5E6EC21-D090-AE40-93D5-7412016C3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E0D79-91B9-954D-A0A9-2DEEDFEDF92E}"/>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27610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6182-FFC6-0743-B02D-0C3FF09C97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E816C-FC5A-994D-961C-65F3B9976C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854F66-138F-8340-B9DD-534572B33F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F1FBA1-A8ED-4143-80F8-95803DCC1989}"/>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6" name="Footer Placeholder 5">
            <a:extLst>
              <a:ext uri="{FF2B5EF4-FFF2-40B4-BE49-F238E27FC236}">
                <a16:creationId xmlns:a16="http://schemas.microsoft.com/office/drawing/2014/main" id="{DED0A9EC-8D73-234E-BD06-71088AC750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D626C-8F86-4E40-BB24-009E26C15FC2}"/>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250719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8578-82C5-6E46-A8CA-C80B9058BF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995DB7-6341-0344-AFD0-A93D4A0697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62A7F79-F497-6B4A-9C70-2D6790BCEC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FF0B8A-9D96-3E4C-81D6-1CB363881E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7225B71-6304-764E-A0C4-442B881F2F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611FC1-1139-3244-ADA1-06C0CEE36BFD}"/>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8" name="Footer Placeholder 7">
            <a:extLst>
              <a:ext uri="{FF2B5EF4-FFF2-40B4-BE49-F238E27FC236}">
                <a16:creationId xmlns:a16="http://schemas.microsoft.com/office/drawing/2014/main" id="{CA2DB579-95CF-E245-B52B-9D7DBBA51F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FBCDC3-439E-B84B-9595-72886EF65F8F}"/>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13183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BDA8F-7023-3B4E-AA6B-9F450D179E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8C5130-E217-134F-9512-6A67CF8FE9EA}"/>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4" name="Footer Placeholder 3">
            <a:extLst>
              <a:ext uri="{FF2B5EF4-FFF2-40B4-BE49-F238E27FC236}">
                <a16:creationId xmlns:a16="http://schemas.microsoft.com/office/drawing/2014/main" id="{1C3F45C0-DC38-134B-AEEB-BFEFCA9112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047A65-EB84-1843-88F6-4BC6E55B1AAB}"/>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396323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FB440A-A502-CF45-B413-7CC014630EF7}"/>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3" name="Footer Placeholder 2">
            <a:extLst>
              <a:ext uri="{FF2B5EF4-FFF2-40B4-BE49-F238E27FC236}">
                <a16:creationId xmlns:a16="http://schemas.microsoft.com/office/drawing/2014/main" id="{4BA0BBE9-38F9-8E49-B796-4521BA63D3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F4E382-7174-FA47-976A-BCBE73066E4A}"/>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1677323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1EB1D-F6CD-3D49-87FC-F99EA0EC22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806012-10E6-AF4D-BC22-999B8AF06F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C85D4E-C434-534D-A0AB-EBE2E60E2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1C1C27-7EC1-F041-AF4B-FB10C06A38C5}"/>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6" name="Footer Placeholder 5">
            <a:extLst>
              <a:ext uri="{FF2B5EF4-FFF2-40B4-BE49-F238E27FC236}">
                <a16:creationId xmlns:a16="http://schemas.microsoft.com/office/drawing/2014/main" id="{C4164C42-EBDA-304A-8612-B13741D25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51DBBF-EC7E-9240-83F6-FE9F34CA43D9}"/>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423994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EACF-9B8A-5B4F-BA56-6CC6CF943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4B680E-6E5B-CA48-942A-6AE4A3FADE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20C947-5118-FE43-BA96-284DC24283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A3FB39-914B-4B4D-B964-D9FB5553A9FB}"/>
              </a:ext>
            </a:extLst>
          </p:cNvPr>
          <p:cNvSpPr>
            <a:spLocks noGrp="1"/>
          </p:cNvSpPr>
          <p:nvPr>
            <p:ph type="dt" sz="half" idx="10"/>
          </p:nvPr>
        </p:nvSpPr>
        <p:spPr/>
        <p:txBody>
          <a:bodyPr/>
          <a:lstStyle/>
          <a:p>
            <a:fld id="{1E2E5449-E97B-294D-BE79-C14EC5B77A05}" type="datetimeFigureOut">
              <a:rPr lang="en-US" smtClean="0"/>
              <a:t>3/7/22</a:t>
            </a:fld>
            <a:endParaRPr lang="en-US"/>
          </a:p>
        </p:txBody>
      </p:sp>
      <p:sp>
        <p:nvSpPr>
          <p:cNvPr id="6" name="Footer Placeholder 5">
            <a:extLst>
              <a:ext uri="{FF2B5EF4-FFF2-40B4-BE49-F238E27FC236}">
                <a16:creationId xmlns:a16="http://schemas.microsoft.com/office/drawing/2014/main" id="{C16E13B2-15F9-C144-A211-52E7834F7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5EF76-79F8-7B43-B582-91BEB4E4BE16}"/>
              </a:ext>
            </a:extLst>
          </p:cNvPr>
          <p:cNvSpPr>
            <a:spLocks noGrp="1"/>
          </p:cNvSpPr>
          <p:nvPr>
            <p:ph type="sldNum" sz="quarter" idx="12"/>
          </p:nvPr>
        </p:nvSpPr>
        <p:spPr/>
        <p:txBody>
          <a:bodyPr/>
          <a:lstStyle/>
          <a:p>
            <a:fld id="{66CF2A62-2667-D14E-A1A6-04AD1BA9ADB5}" type="slidenum">
              <a:rPr lang="en-US" smtClean="0"/>
              <a:t>‹#›</a:t>
            </a:fld>
            <a:endParaRPr lang="en-US"/>
          </a:p>
        </p:txBody>
      </p:sp>
    </p:spTree>
    <p:extLst>
      <p:ext uri="{BB962C8B-B14F-4D97-AF65-F5344CB8AC3E}">
        <p14:creationId xmlns:p14="http://schemas.microsoft.com/office/powerpoint/2010/main" val="1782913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FB1014-7ADC-5746-B46D-ADC2B0747D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08C412-9BDD-C345-9FB4-55CD0151A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C98B6-F824-1C40-BC44-40EDEC786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E5449-E97B-294D-BE79-C14EC5B77A05}" type="datetimeFigureOut">
              <a:rPr lang="en-US" smtClean="0"/>
              <a:t>3/7/22</a:t>
            </a:fld>
            <a:endParaRPr lang="en-US"/>
          </a:p>
        </p:txBody>
      </p:sp>
      <p:sp>
        <p:nvSpPr>
          <p:cNvPr id="5" name="Footer Placeholder 4">
            <a:extLst>
              <a:ext uri="{FF2B5EF4-FFF2-40B4-BE49-F238E27FC236}">
                <a16:creationId xmlns:a16="http://schemas.microsoft.com/office/drawing/2014/main" id="{491FDBA4-B828-2143-899E-CEC8B719EB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264BDD-0C38-7E41-8FA8-324ED1609E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F2A62-2667-D14E-A1A6-04AD1BA9ADB5}" type="slidenum">
              <a:rPr lang="en-US" smtClean="0"/>
              <a:t>‹#›</a:t>
            </a:fld>
            <a:endParaRPr lang="en-US"/>
          </a:p>
        </p:txBody>
      </p:sp>
    </p:spTree>
    <p:extLst>
      <p:ext uri="{BB962C8B-B14F-4D97-AF65-F5344CB8AC3E}">
        <p14:creationId xmlns:p14="http://schemas.microsoft.com/office/powerpoint/2010/main" val="505619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2.informatik.uni-freiburg.de/~cziegler/BX/"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1FAF9F-04D4-454C-AECE-AE5D40F06090}"/>
              </a:ext>
            </a:extLst>
          </p:cNvPr>
          <p:cNvSpPr txBox="1"/>
          <p:nvPr/>
        </p:nvSpPr>
        <p:spPr>
          <a:xfrm>
            <a:off x="939114" y="432486"/>
            <a:ext cx="10219037" cy="553998"/>
          </a:xfrm>
          <a:prstGeom prst="rect">
            <a:avLst/>
          </a:prstGeom>
          <a:noFill/>
        </p:spPr>
        <p:txBody>
          <a:bodyPr wrap="square" rtlCol="0">
            <a:spAutoFit/>
          </a:bodyPr>
          <a:lstStyle/>
          <a:p>
            <a:pPr algn="ctr"/>
            <a:r>
              <a:rPr lang="en-US" sz="3000" b="1" dirty="0"/>
              <a:t>Book Recommendation System</a:t>
            </a:r>
          </a:p>
        </p:txBody>
      </p:sp>
      <p:pic>
        <p:nvPicPr>
          <p:cNvPr id="3" name="Picture 2">
            <a:extLst>
              <a:ext uri="{FF2B5EF4-FFF2-40B4-BE49-F238E27FC236}">
                <a16:creationId xmlns:a16="http://schemas.microsoft.com/office/drawing/2014/main" id="{0624DC65-34FD-4F49-B32E-B73D7259F555}"/>
              </a:ext>
            </a:extLst>
          </p:cNvPr>
          <p:cNvPicPr>
            <a:picLocks noChangeAspect="1"/>
          </p:cNvPicPr>
          <p:nvPr/>
        </p:nvPicPr>
        <p:blipFill>
          <a:blip r:embed="rId2"/>
          <a:stretch>
            <a:fillRect/>
          </a:stretch>
        </p:blipFill>
        <p:spPr>
          <a:xfrm>
            <a:off x="4808151" y="1518510"/>
            <a:ext cx="6350000" cy="3568700"/>
          </a:xfrm>
          <a:prstGeom prst="rect">
            <a:avLst/>
          </a:prstGeom>
        </p:spPr>
      </p:pic>
      <p:grpSp>
        <p:nvGrpSpPr>
          <p:cNvPr id="9" name="Group 8">
            <a:extLst>
              <a:ext uri="{FF2B5EF4-FFF2-40B4-BE49-F238E27FC236}">
                <a16:creationId xmlns:a16="http://schemas.microsoft.com/office/drawing/2014/main" id="{B4E7CE61-1796-9746-A803-3A5C70137E4E}"/>
              </a:ext>
            </a:extLst>
          </p:cNvPr>
          <p:cNvGrpSpPr/>
          <p:nvPr/>
        </p:nvGrpSpPr>
        <p:grpSpPr>
          <a:xfrm>
            <a:off x="1044217" y="1462029"/>
            <a:ext cx="3300248" cy="3625181"/>
            <a:chOff x="939114" y="1518510"/>
            <a:chExt cx="3300248" cy="3625181"/>
          </a:xfrm>
        </p:grpSpPr>
        <p:sp>
          <p:nvSpPr>
            <p:cNvPr id="4" name="TextBox 3">
              <a:extLst>
                <a:ext uri="{FF2B5EF4-FFF2-40B4-BE49-F238E27FC236}">
                  <a16:creationId xmlns:a16="http://schemas.microsoft.com/office/drawing/2014/main" id="{CB5C474B-3671-CF43-A6BC-7EB1AD97D1A2}"/>
                </a:ext>
              </a:extLst>
            </p:cNvPr>
            <p:cNvSpPr txBox="1"/>
            <p:nvPr/>
          </p:nvSpPr>
          <p:spPr>
            <a:xfrm>
              <a:off x="939114" y="1518510"/>
              <a:ext cx="330024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Motivation &amp; Background</a:t>
              </a:r>
            </a:p>
            <a:p>
              <a:pPr marL="742950" lvl="1" indent="-285750">
                <a:buFont typeface="Arial" panose="020B0604020202020204" pitchFamily="34" charset="0"/>
                <a:buChar char="•"/>
              </a:pPr>
              <a:r>
                <a:rPr lang="en-US" dirty="0"/>
                <a:t>Content Based &amp; Collaborative Based</a:t>
              </a:r>
            </a:p>
            <a:p>
              <a:pPr marL="742950" lvl="1" indent="-285750">
                <a:buFont typeface="Arial" panose="020B0604020202020204" pitchFamily="34" charset="0"/>
                <a:buChar char="•"/>
              </a:pPr>
              <a:r>
                <a:rPr lang="en-US" dirty="0"/>
                <a:t>Memory based &amp; Model Based</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8B8BBBDC-108E-4F48-AB32-B59EFF9303C9}"/>
                </a:ext>
              </a:extLst>
            </p:cNvPr>
            <p:cNvSpPr txBox="1"/>
            <p:nvPr/>
          </p:nvSpPr>
          <p:spPr>
            <a:xfrm>
              <a:off x="939114" y="2927699"/>
              <a:ext cx="33002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Data Cleaning &amp; Exploration</a:t>
              </a:r>
            </a:p>
          </p:txBody>
        </p:sp>
        <p:sp>
          <p:nvSpPr>
            <p:cNvPr id="6" name="TextBox 5">
              <a:extLst>
                <a:ext uri="{FF2B5EF4-FFF2-40B4-BE49-F238E27FC236}">
                  <a16:creationId xmlns:a16="http://schemas.microsoft.com/office/drawing/2014/main" id="{B836324D-86E7-2649-A304-C40041C6F308}"/>
                </a:ext>
              </a:extLst>
            </p:cNvPr>
            <p:cNvSpPr txBox="1"/>
            <p:nvPr/>
          </p:nvSpPr>
          <p:spPr>
            <a:xfrm>
              <a:off x="939114" y="3297031"/>
              <a:ext cx="330024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Machine Learning</a:t>
              </a:r>
            </a:p>
            <a:p>
              <a:pPr marL="742950" lvl="1" indent="-285750">
                <a:buFont typeface="Arial" panose="020B0604020202020204" pitchFamily="34" charset="0"/>
                <a:buChar char="•"/>
              </a:pPr>
              <a:r>
                <a:rPr lang="en-US" dirty="0"/>
                <a:t>Model Selection</a:t>
              </a:r>
            </a:p>
            <a:p>
              <a:pPr marL="742950" lvl="1" indent="-285750">
                <a:buFont typeface="Arial" panose="020B0604020202020204" pitchFamily="34" charset="0"/>
                <a:buChar char="•"/>
              </a:pPr>
              <a:r>
                <a:rPr lang="en-US" dirty="0"/>
                <a:t>Hyperparameter Tuning</a:t>
              </a:r>
            </a:p>
            <a:p>
              <a:pPr marL="742950" lvl="1" indent="-285750">
                <a:buFont typeface="Arial" panose="020B0604020202020204" pitchFamily="34" charset="0"/>
                <a:buChar char="•"/>
              </a:pPr>
              <a:r>
                <a:rPr lang="en-US" dirty="0"/>
                <a:t>Generating recommendations</a:t>
              </a:r>
            </a:p>
          </p:txBody>
        </p:sp>
        <p:sp>
          <p:nvSpPr>
            <p:cNvPr id="8" name="TextBox 7">
              <a:extLst>
                <a:ext uri="{FF2B5EF4-FFF2-40B4-BE49-F238E27FC236}">
                  <a16:creationId xmlns:a16="http://schemas.microsoft.com/office/drawing/2014/main" id="{9DA7842D-8A18-5B42-8513-FC9050E69D1A}"/>
                </a:ext>
              </a:extLst>
            </p:cNvPr>
            <p:cNvSpPr txBox="1"/>
            <p:nvPr/>
          </p:nvSpPr>
          <p:spPr>
            <a:xfrm>
              <a:off x="939114" y="4774359"/>
              <a:ext cx="3300248"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Conclusions &amp; Next Steps</a:t>
              </a:r>
            </a:p>
          </p:txBody>
        </p:sp>
      </p:grpSp>
      <p:sp>
        <p:nvSpPr>
          <p:cNvPr id="10" name="TextBox 9">
            <a:extLst>
              <a:ext uri="{FF2B5EF4-FFF2-40B4-BE49-F238E27FC236}">
                <a16:creationId xmlns:a16="http://schemas.microsoft.com/office/drawing/2014/main" id="{5915E296-31C7-C24E-AC94-1E3A7F342123}"/>
              </a:ext>
            </a:extLst>
          </p:cNvPr>
          <p:cNvSpPr txBox="1"/>
          <p:nvPr/>
        </p:nvSpPr>
        <p:spPr>
          <a:xfrm>
            <a:off x="9669516" y="5296070"/>
            <a:ext cx="1996968" cy="646331"/>
          </a:xfrm>
          <a:prstGeom prst="rect">
            <a:avLst/>
          </a:prstGeom>
          <a:noFill/>
        </p:spPr>
        <p:txBody>
          <a:bodyPr wrap="square" rtlCol="0">
            <a:spAutoFit/>
          </a:bodyPr>
          <a:lstStyle/>
          <a:p>
            <a:r>
              <a:rPr lang="en-US" dirty="0"/>
              <a:t>Rochita Sundar</a:t>
            </a:r>
          </a:p>
          <a:p>
            <a:r>
              <a:rPr lang="en-US" dirty="0"/>
              <a:t>March’22 </a:t>
            </a:r>
          </a:p>
        </p:txBody>
      </p:sp>
    </p:spTree>
    <p:extLst>
      <p:ext uri="{BB962C8B-B14F-4D97-AF65-F5344CB8AC3E}">
        <p14:creationId xmlns:p14="http://schemas.microsoft.com/office/powerpoint/2010/main" val="114458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12BD8E-95D4-8443-81E6-214425DD99C4}"/>
              </a:ext>
            </a:extLst>
          </p:cNvPr>
          <p:cNvSpPr txBox="1"/>
          <p:nvPr/>
        </p:nvSpPr>
        <p:spPr>
          <a:xfrm>
            <a:off x="641130" y="557048"/>
            <a:ext cx="8261132" cy="369332"/>
          </a:xfrm>
          <a:prstGeom prst="rect">
            <a:avLst/>
          </a:prstGeom>
          <a:noFill/>
        </p:spPr>
        <p:txBody>
          <a:bodyPr wrap="square" rtlCol="0">
            <a:spAutoFit/>
          </a:bodyPr>
          <a:lstStyle/>
          <a:p>
            <a:r>
              <a:rPr lang="en-US" b="1" dirty="0"/>
              <a:t>Machine Learning – Hyperparameter tuning with GridSearchCV</a:t>
            </a:r>
            <a:endParaRPr lang="en-US" dirty="0"/>
          </a:p>
        </p:txBody>
      </p:sp>
      <p:sp>
        <p:nvSpPr>
          <p:cNvPr id="3" name="TextBox 2">
            <a:extLst>
              <a:ext uri="{FF2B5EF4-FFF2-40B4-BE49-F238E27FC236}">
                <a16:creationId xmlns:a16="http://schemas.microsoft.com/office/drawing/2014/main" id="{B331E571-C558-694C-B96D-E35A9B2B67EF}"/>
              </a:ext>
            </a:extLst>
          </p:cNvPr>
          <p:cNvSpPr txBox="1"/>
          <p:nvPr/>
        </p:nvSpPr>
        <p:spPr>
          <a:xfrm>
            <a:off x="1145626" y="1051816"/>
            <a:ext cx="5957071" cy="1384995"/>
          </a:xfrm>
          <a:prstGeom prst="rect">
            <a:avLst/>
          </a:prstGeom>
          <a:noFill/>
        </p:spPr>
        <p:txBody>
          <a:bodyPr wrap="square" rtlCol="0">
            <a:spAutoFit/>
          </a:bodyPr>
          <a:lstStyle/>
          <a:p>
            <a:r>
              <a:rPr lang="en-US" sz="1400" b="1" dirty="0"/>
              <a:t>KNNWithMeans Model Parameters:</a:t>
            </a:r>
          </a:p>
          <a:p>
            <a:endParaRPr lang="en-US" sz="1400" b="1" dirty="0"/>
          </a:p>
          <a:p>
            <a:pPr marL="285750" indent="-285750">
              <a:buFont typeface="Arial" panose="020B0604020202020204" pitchFamily="34" charset="0"/>
              <a:buChar char="•"/>
            </a:pPr>
            <a:r>
              <a:rPr lang="en-US" sz="1400" b="1" dirty="0"/>
              <a:t>Name: </a:t>
            </a:r>
            <a:r>
              <a:rPr lang="en-US" sz="1400" dirty="0"/>
              <a:t>distance measure, e.g., MSD or cosine</a:t>
            </a:r>
          </a:p>
          <a:p>
            <a:pPr marL="285750" indent="-285750">
              <a:buFont typeface="Arial" panose="020B0604020202020204" pitchFamily="34" charset="0"/>
              <a:buChar char="•"/>
            </a:pPr>
            <a:r>
              <a:rPr lang="en-US" sz="1400" b="1" dirty="0"/>
              <a:t>Min_support </a:t>
            </a:r>
            <a:r>
              <a:rPr lang="en-US" sz="1400" dirty="0"/>
              <a:t>refers to minimum number of items to consider for calculating similarity between users in user based collaborative filtering (or vice versa)</a:t>
            </a:r>
          </a:p>
          <a:p>
            <a:pPr marL="285750" indent="-285750">
              <a:buFont typeface="Arial" panose="020B0604020202020204" pitchFamily="34" charset="0"/>
              <a:buChar char="•"/>
            </a:pPr>
            <a:r>
              <a:rPr lang="en-US" sz="1400" b="1" dirty="0"/>
              <a:t>User_based</a:t>
            </a:r>
            <a:r>
              <a:rPr lang="en-US" sz="1400" dirty="0"/>
              <a:t>: True or False (item based)</a:t>
            </a:r>
          </a:p>
        </p:txBody>
      </p:sp>
      <p:grpSp>
        <p:nvGrpSpPr>
          <p:cNvPr id="5" name="Group 4">
            <a:extLst>
              <a:ext uri="{FF2B5EF4-FFF2-40B4-BE49-F238E27FC236}">
                <a16:creationId xmlns:a16="http://schemas.microsoft.com/office/drawing/2014/main" id="{81A0F4B4-1305-D74A-B284-4CA14557F6C2}"/>
              </a:ext>
            </a:extLst>
          </p:cNvPr>
          <p:cNvGrpSpPr/>
          <p:nvPr/>
        </p:nvGrpSpPr>
        <p:grpSpPr>
          <a:xfrm>
            <a:off x="1145626" y="2409746"/>
            <a:ext cx="10384222" cy="1169551"/>
            <a:chOff x="1145626" y="2409746"/>
            <a:chExt cx="10384222" cy="1169551"/>
          </a:xfrm>
        </p:grpSpPr>
        <p:sp>
          <p:nvSpPr>
            <p:cNvPr id="6" name="TextBox 5">
              <a:extLst>
                <a:ext uri="{FF2B5EF4-FFF2-40B4-BE49-F238E27FC236}">
                  <a16:creationId xmlns:a16="http://schemas.microsoft.com/office/drawing/2014/main" id="{B5AD052C-704E-9944-AC18-E112BB553331}"/>
                </a:ext>
              </a:extLst>
            </p:cNvPr>
            <p:cNvSpPr txBox="1"/>
            <p:nvPr/>
          </p:nvSpPr>
          <p:spPr>
            <a:xfrm>
              <a:off x="1145626" y="2409746"/>
              <a:ext cx="10384222" cy="1169551"/>
            </a:xfrm>
            <a:prstGeom prst="rect">
              <a:avLst/>
            </a:prstGeom>
            <a:noFill/>
          </p:spPr>
          <p:txBody>
            <a:bodyPr wrap="square" rtlCol="0">
              <a:spAutoFit/>
            </a:bodyPr>
            <a:lstStyle/>
            <a:p>
              <a:pPr marL="285750" indent="-285750">
                <a:buFontTx/>
                <a:buChar char="-"/>
              </a:pPr>
              <a:endParaRPr lang="en-IN" sz="1400" b="1" dirty="0"/>
            </a:p>
            <a:p>
              <a:pPr marL="285750" indent="-285750">
                <a:buFontTx/>
                <a:buChar char="-"/>
              </a:pPr>
              <a:endParaRPr lang="en-IN" sz="1400" b="1" dirty="0"/>
            </a:p>
            <a:p>
              <a:r>
                <a:rPr lang="en-IN" sz="1400" dirty="0"/>
                <a:t>MAE: {'sim_options': {'name': '</a:t>
              </a:r>
              <a:r>
                <a:rPr lang="en-IN" sz="1400" b="1" dirty="0"/>
                <a:t>cosine</a:t>
              </a:r>
              <a:r>
                <a:rPr lang="en-IN" sz="1400" dirty="0"/>
                <a:t>', 'min_support': </a:t>
              </a:r>
              <a:r>
                <a:rPr lang="en-IN" sz="1400" b="1" dirty="0"/>
                <a:t>3</a:t>
              </a:r>
              <a:r>
                <a:rPr lang="en-IN" sz="1400" dirty="0"/>
                <a:t>, 'user_based': </a:t>
              </a:r>
              <a:r>
                <a:rPr lang="en-IN" sz="1400" b="1" dirty="0"/>
                <a:t>False</a:t>
              </a:r>
              <a:r>
                <a:rPr lang="en-IN" sz="1400" dirty="0"/>
                <a:t>}} ;	MAE: 2.35610</a:t>
              </a:r>
            </a:p>
            <a:p>
              <a:endParaRPr lang="en-IN" sz="1400" b="1" dirty="0"/>
            </a:p>
            <a:p>
              <a:r>
                <a:rPr lang="en-IN" sz="1400" dirty="0"/>
                <a:t>RMSE: {'sim_options': {'name': ‘msd', 'min_support': 5, 'user_based': True}}	  ;	RMSE: 3.29518</a:t>
              </a:r>
              <a:endParaRPr lang="en-IN" sz="1400" b="1" dirty="0"/>
            </a:p>
          </p:txBody>
        </p:sp>
        <p:sp>
          <p:nvSpPr>
            <p:cNvPr id="7" name="Rounded Rectangle 6">
              <a:extLst>
                <a:ext uri="{FF2B5EF4-FFF2-40B4-BE49-F238E27FC236}">
                  <a16:creationId xmlns:a16="http://schemas.microsoft.com/office/drawing/2014/main" id="{E9491B67-F1B8-544C-8F44-60D46DDFA724}"/>
                </a:ext>
              </a:extLst>
            </p:cNvPr>
            <p:cNvSpPr/>
            <p:nvPr/>
          </p:nvSpPr>
          <p:spPr>
            <a:xfrm>
              <a:off x="1145626" y="2824122"/>
              <a:ext cx="7598980" cy="367863"/>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DAD9A7F-721C-6F4C-84A5-4B6497E5BD35}"/>
              </a:ext>
            </a:extLst>
          </p:cNvPr>
          <p:cNvSpPr txBox="1"/>
          <p:nvPr/>
        </p:nvSpPr>
        <p:spPr>
          <a:xfrm>
            <a:off x="1145626" y="4937227"/>
            <a:ext cx="10720552" cy="307777"/>
          </a:xfrm>
          <a:prstGeom prst="rect">
            <a:avLst/>
          </a:prstGeom>
          <a:noFill/>
        </p:spPr>
        <p:txBody>
          <a:bodyPr wrap="square" rtlCol="0">
            <a:spAutoFit/>
          </a:bodyPr>
          <a:lstStyle/>
          <a:p>
            <a:r>
              <a:rPr lang="en-US" sz="1400" dirty="0"/>
              <a:t>Model generalizes well! </a:t>
            </a:r>
          </a:p>
        </p:txBody>
      </p:sp>
      <p:pic>
        <p:nvPicPr>
          <p:cNvPr id="8" name="Picture 7">
            <a:extLst>
              <a:ext uri="{FF2B5EF4-FFF2-40B4-BE49-F238E27FC236}">
                <a16:creationId xmlns:a16="http://schemas.microsoft.com/office/drawing/2014/main" id="{CB3AA41A-16C5-3946-96CE-BC41FFB74324}"/>
              </a:ext>
            </a:extLst>
          </p:cNvPr>
          <p:cNvPicPr>
            <a:picLocks noChangeAspect="1"/>
          </p:cNvPicPr>
          <p:nvPr/>
        </p:nvPicPr>
        <p:blipFill>
          <a:blip r:embed="rId2"/>
          <a:stretch>
            <a:fillRect/>
          </a:stretch>
        </p:blipFill>
        <p:spPr>
          <a:xfrm>
            <a:off x="1145626" y="3914915"/>
            <a:ext cx="3352800" cy="635000"/>
          </a:xfrm>
          <a:prstGeom prst="rect">
            <a:avLst/>
          </a:prstGeom>
        </p:spPr>
      </p:pic>
    </p:spTree>
    <p:extLst>
      <p:ext uri="{BB962C8B-B14F-4D97-AF65-F5344CB8AC3E}">
        <p14:creationId xmlns:p14="http://schemas.microsoft.com/office/powerpoint/2010/main" val="2531032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C3BB1C-C3E0-A248-95D4-742AB6D8182F}"/>
              </a:ext>
            </a:extLst>
          </p:cNvPr>
          <p:cNvSpPr txBox="1"/>
          <p:nvPr/>
        </p:nvSpPr>
        <p:spPr>
          <a:xfrm>
            <a:off x="641130" y="557048"/>
            <a:ext cx="8261132" cy="369332"/>
          </a:xfrm>
          <a:prstGeom prst="rect">
            <a:avLst/>
          </a:prstGeom>
          <a:noFill/>
        </p:spPr>
        <p:txBody>
          <a:bodyPr wrap="square" rtlCol="0">
            <a:spAutoFit/>
          </a:bodyPr>
          <a:lstStyle/>
          <a:p>
            <a:r>
              <a:rPr lang="en-US" b="1" dirty="0"/>
              <a:t>Machine Learning – Hyperparameter tuning with GridSearchCV</a:t>
            </a:r>
            <a:endParaRPr lang="en-US" dirty="0"/>
          </a:p>
        </p:txBody>
      </p:sp>
      <p:sp>
        <p:nvSpPr>
          <p:cNvPr id="6" name="TextBox 5">
            <a:extLst>
              <a:ext uri="{FF2B5EF4-FFF2-40B4-BE49-F238E27FC236}">
                <a16:creationId xmlns:a16="http://schemas.microsoft.com/office/drawing/2014/main" id="{CDD81CD7-BB4F-6F47-BDF2-BD46ECC26BAD}"/>
              </a:ext>
            </a:extLst>
          </p:cNvPr>
          <p:cNvSpPr txBox="1"/>
          <p:nvPr/>
        </p:nvSpPr>
        <p:spPr>
          <a:xfrm>
            <a:off x="1145626" y="1051816"/>
            <a:ext cx="5957071" cy="1384995"/>
          </a:xfrm>
          <a:prstGeom prst="rect">
            <a:avLst/>
          </a:prstGeom>
          <a:noFill/>
        </p:spPr>
        <p:txBody>
          <a:bodyPr wrap="square" rtlCol="0">
            <a:spAutoFit/>
          </a:bodyPr>
          <a:lstStyle/>
          <a:p>
            <a:r>
              <a:rPr lang="en-US" sz="1400" b="1" dirty="0"/>
              <a:t>SVD Model Parameters:</a:t>
            </a:r>
          </a:p>
          <a:p>
            <a:endParaRPr lang="en-US" sz="1400" b="1" dirty="0"/>
          </a:p>
          <a:p>
            <a:pPr marL="285750" indent="-285750">
              <a:buFont typeface="Arial" panose="020B0604020202020204" pitchFamily="34" charset="0"/>
              <a:buChar char="•"/>
            </a:pPr>
            <a:r>
              <a:rPr lang="en-US" sz="1400" b="1" dirty="0"/>
              <a:t>n_factors </a:t>
            </a:r>
            <a:r>
              <a:rPr lang="en-US" sz="1400" dirty="0"/>
              <a:t>refers to number of latent factors for dimensionality reduction</a:t>
            </a:r>
          </a:p>
          <a:p>
            <a:pPr marL="285750" indent="-285750">
              <a:buFont typeface="Arial" panose="020B0604020202020204" pitchFamily="34" charset="0"/>
              <a:buChar char="•"/>
            </a:pPr>
            <a:r>
              <a:rPr lang="en-US" sz="1400" b="1" dirty="0"/>
              <a:t>n_epochs, lr_all, reg_all </a:t>
            </a:r>
            <a:r>
              <a:rPr lang="en-US" sz="1400" dirty="0"/>
              <a:t>refers to number of iterations, learning rate &amp; regularization rate of SGD (stochastic gradient descent) procedure utilized by SVD for matrix factorization</a:t>
            </a:r>
          </a:p>
        </p:txBody>
      </p:sp>
      <p:sp>
        <p:nvSpPr>
          <p:cNvPr id="7" name="TextBox 6">
            <a:extLst>
              <a:ext uri="{FF2B5EF4-FFF2-40B4-BE49-F238E27FC236}">
                <a16:creationId xmlns:a16="http://schemas.microsoft.com/office/drawing/2014/main" id="{4D9DA77A-44C7-234C-98CA-B1AFD81E855C}"/>
              </a:ext>
            </a:extLst>
          </p:cNvPr>
          <p:cNvSpPr txBox="1"/>
          <p:nvPr/>
        </p:nvSpPr>
        <p:spPr>
          <a:xfrm>
            <a:off x="1145626" y="2557664"/>
            <a:ext cx="10384222" cy="1169551"/>
          </a:xfrm>
          <a:prstGeom prst="rect">
            <a:avLst/>
          </a:prstGeom>
          <a:noFill/>
        </p:spPr>
        <p:txBody>
          <a:bodyPr wrap="square" rtlCol="0">
            <a:spAutoFit/>
          </a:bodyPr>
          <a:lstStyle/>
          <a:p>
            <a:pPr marL="285750" indent="-285750">
              <a:buFontTx/>
              <a:buChar char="-"/>
            </a:pPr>
            <a:endParaRPr lang="en-IN" sz="1400" b="1" dirty="0"/>
          </a:p>
          <a:p>
            <a:pPr marL="285750" indent="-285750">
              <a:buFontTx/>
              <a:buChar char="-"/>
            </a:pPr>
            <a:endParaRPr lang="en-IN" sz="1400" b="1" dirty="0"/>
          </a:p>
          <a:p>
            <a:r>
              <a:rPr lang="en-IN" sz="1400" dirty="0"/>
              <a:t>MAE: {'n_factors’: 10, 'n_epochs': 20, 'lr_all': 0.005, 'reg_all': 0.2}                    ;	MAE: 2.37744</a:t>
            </a:r>
          </a:p>
          <a:p>
            <a:endParaRPr lang="en-IN" sz="1400" b="1" dirty="0"/>
          </a:p>
          <a:p>
            <a:r>
              <a:rPr lang="en-IN" sz="1400" dirty="0"/>
              <a:t>RMSE: {'n_factors’: </a:t>
            </a:r>
            <a:r>
              <a:rPr lang="en-IN" sz="1400" b="1" dirty="0"/>
              <a:t>50</a:t>
            </a:r>
            <a:r>
              <a:rPr lang="en-IN" sz="1400" dirty="0"/>
              <a:t>, 'n_epochs': </a:t>
            </a:r>
            <a:r>
              <a:rPr lang="en-IN" sz="1400" b="1" dirty="0"/>
              <a:t>10</a:t>
            </a:r>
            <a:r>
              <a:rPr lang="en-IN" sz="1400" dirty="0"/>
              <a:t>, 'lr_all':</a:t>
            </a:r>
            <a:r>
              <a:rPr lang="en-IN" sz="1400" b="1" dirty="0"/>
              <a:t> 0.005</a:t>
            </a:r>
            <a:r>
              <a:rPr lang="en-IN" sz="1400" dirty="0"/>
              <a:t>, 'reg_all': </a:t>
            </a:r>
            <a:r>
              <a:rPr lang="en-IN" sz="1400" b="1" dirty="0"/>
              <a:t>0.2</a:t>
            </a:r>
            <a:r>
              <a:rPr lang="en-IN" sz="1400" dirty="0"/>
              <a:t>} 	;	RMSE: 3.15542</a:t>
            </a:r>
            <a:endParaRPr lang="en-IN" sz="1400" b="1" dirty="0"/>
          </a:p>
        </p:txBody>
      </p:sp>
      <p:sp>
        <p:nvSpPr>
          <p:cNvPr id="8" name="Rounded Rectangle 7">
            <a:extLst>
              <a:ext uri="{FF2B5EF4-FFF2-40B4-BE49-F238E27FC236}">
                <a16:creationId xmlns:a16="http://schemas.microsoft.com/office/drawing/2014/main" id="{2B723C90-0F3D-2B49-A732-477F6D3BA31B}"/>
              </a:ext>
            </a:extLst>
          </p:cNvPr>
          <p:cNvSpPr/>
          <p:nvPr/>
        </p:nvSpPr>
        <p:spPr>
          <a:xfrm>
            <a:off x="1156136" y="3383801"/>
            <a:ext cx="7598980" cy="367863"/>
          </a:xfrm>
          <a:prstGeom prst="round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79F636-0E86-5F4C-A2AB-99ACA1773B7D}"/>
              </a:ext>
            </a:extLst>
          </p:cNvPr>
          <p:cNvSpPr txBox="1"/>
          <p:nvPr/>
        </p:nvSpPr>
        <p:spPr>
          <a:xfrm>
            <a:off x="1145626" y="4937227"/>
            <a:ext cx="10720552" cy="307777"/>
          </a:xfrm>
          <a:prstGeom prst="rect">
            <a:avLst/>
          </a:prstGeom>
          <a:noFill/>
        </p:spPr>
        <p:txBody>
          <a:bodyPr wrap="square" rtlCol="0">
            <a:spAutoFit/>
          </a:bodyPr>
          <a:lstStyle/>
          <a:p>
            <a:r>
              <a:rPr lang="en-US" sz="1400" dirty="0"/>
              <a:t>Model generalizes well! </a:t>
            </a:r>
          </a:p>
        </p:txBody>
      </p:sp>
      <p:pic>
        <p:nvPicPr>
          <p:cNvPr id="4" name="Picture 3">
            <a:extLst>
              <a:ext uri="{FF2B5EF4-FFF2-40B4-BE49-F238E27FC236}">
                <a16:creationId xmlns:a16="http://schemas.microsoft.com/office/drawing/2014/main" id="{9996355E-B1B5-8542-8C80-B9DB06D9AA6F}"/>
              </a:ext>
            </a:extLst>
          </p:cNvPr>
          <p:cNvPicPr>
            <a:picLocks noChangeAspect="1"/>
          </p:cNvPicPr>
          <p:nvPr/>
        </p:nvPicPr>
        <p:blipFill>
          <a:blip r:embed="rId2"/>
          <a:stretch>
            <a:fillRect/>
          </a:stretch>
        </p:blipFill>
        <p:spPr>
          <a:xfrm>
            <a:off x="1145626" y="3988845"/>
            <a:ext cx="3124200" cy="711200"/>
          </a:xfrm>
          <a:prstGeom prst="rect">
            <a:avLst/>
          </a:prstGeom>
        </p:spPr>
      </p:pic>
    </p:spTree>
    <p:extLst>
      <p:ext uri="{BB962C8B-B14F-4D97-AF65-F5344CB8AC3E}">
        <p14:creationId xmlns:p14="http://schemas.microsoft.com/office/powerpoint/2010/main" val="44095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A66374-DF5F-6D4F-AA67-2178F7A4C890}"/>
              </a:ext>
            </a:extLst>
          </p:cNvPr>
          <p:cNvSpPr txBox="1"/>
          <p:nvPr/>
        </p:nvSpPr>
        <p:spPr>
          <a:xfrm>
            <a:off x="641130" y="557048"/>
            <a:ext cx="8261132" cy="369332"/>
          </a:xfrm>
          <a:prstGeom prst="rect">
            <a:avLst/>
          </a:prstGeom>
          <a:noFill/>
        </p:spPr>
        <p:txBody>
          <a:bodyPr wrap="square" rtlCol="0">
            <a:spAutoFit/>
          </a:bodyPr>
          <a:lstStyle/>
          <a:p>
            <a:r>
              <a:rPr lang="en-US" b="1" dirty="0"/>
              <a:t>Building Recommendations</a:t>
            </a:r>
            <a:endParaRPr lang="en-US" dirty="0"/>
          </a:p>
        </p:txBody>
      </p:sp>
      <p:sp>
        <p:nvSpPr>
          <p:cNvPr id="4" name="TextBox 3">
            <a:extLst>
              <a:ext uri="{FF2B5EF4-FFF2-40B4-BE49-F238E27FC236}">
                <a16:creationId xmlns:a16="http://schemas.microsoft.com/office/drawing/2014/main" id="{B2ACA8BE-0686-2F48-A65F-95C5D7E11F5C}"/>
              </a:ext>
            </a:extLst>
          </p:cNvPr>
          <p:cNvSpPr txBox="1"/>
          <p:nvPr/>
        </p:nvSpPr>
        <p:spPr>
          <a:xfrm>
            <a:off x="641130" y="1168158"/>
            <a:ext cx="9028387" cy="338554"/>
          </a:xfrm>
          <a:prstGeom prst="rect">
            <a:avLst/>
          </a:prstGeom>
          <a:noFill/>
        </p:spPr>
        <p:txBody>
          <a:bodyPr wrap="square" rtlCol="0">
            <a:spAutoFit/>
          </a:bodyPr>
          <a:lstStyle/>
          <a:p>
            <a:r>
              <a:rPr lang="en-US" sz="1600" b="1" dirty="0"/>
              <a:t>KNNWithMeans</a:t>
            </a:r>
          </a:p>
        </p:txBody>
      </p:sp>
      <p:sp>
        <p:nvSpPr>
          <p:cNvPr id="5" name="TextBox 4">
            <a:extLst>
              <a:ext uri="{FF2B5EF4-FFF2-40B4-BE49-F238E27FC236}">
                <a16:creationId xmlns:a16="http://schemas.microsoft.com/office/drawing/2014/main" id="{9C5942D1-6A0F-0843-84CE-81E1BD4EC40E}"/>
              </a:ext>
            </a:extLst>
          </p:cNvPr>
          <p:cNvSpPr txBox="1"/>
          <p:nvPr/>
        </p:nvSpPr>
        <p:spPr>
          <a:xfrm>
            <a:off x="641130" y="1506712"/>
            <a:ext cx="3331780" cy="1815882"/>
          </a:xfrm>
          <a:prstGeom prst="rect">
            <a:avLst/>
          </a:prstGeom>
          <a:noFill/>
        </p:spPr>
        <p:txBody>
          <a:bodyPr wrap="square" rtlCol="0">
            <a:spAutoFit/>
          </a:bodyPr>
          <a:lstStyle/>
          <a:p>
            <a:r>
              <a:rPr lang="en-US" sz="1600" dirty="0"/>
              <a:t>An item similarity matrix is computed between 1913 unique books </a:t>
            </a:r>
          </a:p>
          <a:p>
            <a:pPr marL="285750" indent="-285750">
              <a:buFont typeface="Arial" panose="020B0604020202020204" pitchFamily="34" charset="0"/>
              <a:buChar char="•"/>
            </a:pPr>
            <a:r>
              <a:rPr lang="en-US" sz="1600" dirty="0"/>
              <a:t>Using cosine distance measure </a:t>
            </a:r>
          </a:p>
          <a:p>
            <a:pPr marL="285750" indent="-285750">
              <a:buFont typeface="Arial" panose="020B0604020202020204" pitchFamily="34" charset="0"/>
              <a:buChar char="•"/>
            </a:pPr>
            <a:r>
              <a:rPr lang="en-US" sz="1600" dirty="0"/>
              <a:t>Using at least how 3 or more users have rated the books</a:t>
            </a:r>
          </a:p>
          <a:p>
            <a:pPr marL="285750" indent="-285750">
              <a:buFontTx/>
              <a:buChar char="-"/>
            </a:pPr>
            <a:endParaRPr lang="en-US" sz="1600" dirty="0"/>
          </a:p>
          <a:p>
            <a:r>
              <a:rPr lang="en-US" sz="1600" dirty="0"/>
              <a:t>The similarity score is between 0 &amp; 1</a:t>
            </a:r>
          </a:p>
        </p:txBody>
      </p:sp>
      <p:sp>
        <p:nvSpPr>
          <p:cNvPr id="7" name="TextBox 6">
            <a:extLst>
              <a:ext uri="{FF2B5EF4-FFF2-40B4-BE49-F238E27FC236}">
                <a16:creationId xmlns:a16="http://schemas.microsoft.com/office/drawing/2014/main" id="{7FD75608-1C2B-7F45-9088-D12F224CEF5D}"/>
              </a:ext>
            </a:extLst>
          </p:cNvPr>
          <p:cNvSpPr txBox="1"/>
          <p:nvPr/>
        </p:nvSpPr>
        <p:spPr>
          <a:xfrm>
            <a:off x="914398" y="4131999"/>
            <a:ext cx="8481849" cy="1323439"/>
          </a:xfrm>
          <a:prstGeom prst="rect">
            <a:avLst/>
          </a:prstGeom>
          <a:noFill/>
        </p:spPr>
        <p:txBody>
          <a:bodyPr wrap="square" rtlCol="0">
            <a:spAutoFit/>
          </a:bodyPr>
          <a:lstStyle/>
          <a:p>
            <a:r>
              <a:rPr lang="en-US" sz="1600" dirty="0"/>
              <a:t>A custom function is written to generate as many recommendations as a user wants based on their “top K” rated books:</a:t>
            </a:r>
          </a:p>
          <a:p>
            <a:pPr marL="285750" indent="-285750">
              <a:buFont typeface="Arial" panose="020B0604020202020204" pitchFamily="34" charset="0"/>
              <a:buChar char="•"/>
            </a:pPr>
            <a:r>
              <a:rPr lang="en-US" sz="1600" dirty="0"/>
              <a:t>User rating for top ”K’ rated books is multiplied with similarity scores with other books using the similarity matrix. The ratings are added &amp; divided by sum of similarities to calculate weighted rating for a book the user has not  yet read</a:t>
            </a:r>
          </a:p>
        </p:txBody>
      </p:sp>
      <p:pic>
        <p:nvPicPr>
          <p:cNvPr id="10" name="Picture 9">
            <a:extLst>
              <a:ext uri="{FF2B5EF4-FFF2-40B4-BE49-F238E27FC236}">
                <a16:creationId xmlns:a16="http://schemas.microsoft.com/office/drawing/2014/main" id="{AE6C62CD-8B9F-F144-9D3D-61CE3D29805A}"/>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3972911" y="557048"/>
            <a:ext cx="7928422" cy="2765546"/>
          </a:xfrm>
          <a:prstGeom prst="rect">
            <a:avLst/>
          </a:prstGeom>
        </p:spPr>
      </p:pic>
    </p:spTree>
    <p:extLst>
      <p:ext uri="{BB962C8B-B14F-4D97-AF65-F5344CB8AC3E}">
        <p14:creationId xmlns:p14="http://schemas.microsoft.com/office/powerpoint/2010/main" val="2077491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DDA8BD-CC75-3840-8263-669593FB28E4}"/>
              </a:ext>
            </a:extLst>
          </p:cNvPr>
          <p:cNvSpPr txBox="1"/>
          <p:nvPr/>
        </p:nvSpPr>
        <p:spPr>
          <a:xfrm>
            <a:off x="641130" y="557048"/>
            <a:ext cx="8261132" cy="369332"/>
          </a:xfrm>
          <a:prstGeom prst="rect">
            <a:avLst/>
          </a:prstGeom>
          <a:noFill/>
        </p:spPr>
        <p:txBody>
          <a:bodyPr wrap="square" rtlCol="0">
            <a:spAutoFit/>
          </a:bodyPr>
          <a:lstStyle/>
          <a:p>
            <a:r>
              <a:rPr lang="en-US" b="1" dirty="0"/>
              <a:t>Building Recommendations</a:t>
            </a:r>
            <a:endParaRPr lang="en-US" dirty="0"/>
          </a:p>
        </p:txBody>
      </p:sp>
      <p:sp>
        <p:nvSpPr>
          <p:cNvPr id="3" name="TextBox 2">
            <a:extLst>
              <a:ext uri="{FF2B5EF4-FFF2-40B4-BE49-F238E27FC236}">
                <a16:creationId xmlns:a16="http://schemas.microsoft.com/office/drawing/2014/main" id="{071844FC-D021-7A4F-8128-1B04482A919E}"/>
              </a:ext>
            </a:extLst>
          </p:cNvPr>
          <p:cNvSpPr txBox="1"/>
          <p:nvPr/>
        </p:nvSpPr>
        <p:spPr>
          <a:xfrm>
            <a:off x="641130" y="1168158"/>
            <a:ext cx="9028387" cy="338554"/>
          </a:xfrm>
          <a:prstGeom prst="rect">
            <a:avLst/>
          </a:prstGeom>
          <a:noFill/>
        </p:spPr>
        <p:txBody>
          <a:bodyPr wrap="square" rtlCol="0">
            <a:spAutoFit/>
          </a:bodyPr>
          <a:lstStyle/>
          <a:p>
            <a:r>
              <a:rPr lang="en-US" sz="1600" b="1" dirty="0"/>
              <a:t>SVD</a:t>
            </a:r>
          </a:p>
        </p:txBody>
      </p:sp>
      <p:sp>
        <p:nvSpPr>
          <p:cNvPr id="4" name="TextBox 3">
            <a:extLst>
              <a:ext uri="{FF2B5EF4-FFF2-40B4-BE49-F238E27FC236}">
                <a16:creationId xmlns:a16="http://schemas.microsoft.com/office/drawing/2014/main" id="{E45BB7E4-5DDD-C042-A8E1-BA2BE80DA69F}"/>
              </a:ext>
            </a:extLst>
          </p:cNvPr>
          <p:cNvSpPr txBox="1"/>
          <p:nvPr/>
        </p:nvSpPr>
        <p:spPr>
          <a:xfrm>
            <a:off x="641130" y="1748490"/>
            <a:ext cx="4635063" cy="2246769"/>
          </a:xfrm>
          <a:prstGeom prst="rect">
            <a:avLst/>
          </a:prstGeom>
          <a:noFill/>
        </p:spPr>
        <p:txBody>
          <a:bodyPr wrap="square" rtlCol="0">
            <a:spAutoFit/>
          </a:bodyPr>
          <a:lstStyle/>
          <a:p>
            <a:r>
              <a:rPr lang="en-US" sz="1400" dirty="0"/>
              <a:t>SVD uses the available information of users rating some books to build a user matrix &amp; item matrix with some latent features (n=50)</a:t>
            </a:r>
          </a:p>
          <a:p>
            <a:endParaRPr lang="en-US" sz="1400" dirty="0"/>
          </a:p>
          <a:p>
            <a:r>
              <a:rPr lang="en-US" sz="1400" dirty="0"/>
              <a:t>This process by default enables a predicting a rating for all combinations of users &amp; books where a user has not yet rated a book</a:t>
            </a:r>
          </a:p>
          <a:p>
            <a:endParaRPr lang="en-US" sz="1400" dirty="0"/>
          </a:p>
          <a:p>
            <a:r>
              <a:rPr lang="en-IN" sz="1400" dirty="0"/>
              <a:t>A custom function is written to recommend items with high estimated ratings (as many as the user would like)</a:t>
            </a:r>
            <a:endParaRPr lang="en-US" sz="1400" dirty="0"/>
          </a:p>
        </p:txBody>
      </p:sp>
      <p:pic>
        <p:nvPicPr>
          <p:cNvPr id="7" name="Picture 6">
            <a:extLst>
              <a:ext uri="{FF2B5EF4-FFF2-40B4-BE49-F238E27FC236}">
                <a16:creationId xmlns:a16="http://schemas.microsoft.com/office/drawing/2014/main" id="{7B3B44F4-CC0F-9E4F-AAB8-D4508B8012FE}"/>
              </a:ext>
            </a:extLst>
          </p:cNvPr>
          <p:cNvPicPr>
            <a:picLocks noChangeAspect="1"/>
          </p:cNvPicPr>
          <p:nvPr/>
        </p:nvPicPr>
        <p:blipFill>
          <a:blip r:embed="rId2"/>
          <a:stretch>
            <a:fillRect/>
          </a:stretch>
        </p:blipFill>
        <p:spPr>
          <a:xfrm>
            <a:off x="5276193" y="926380"/>
            <a:ext cx="6537462" cy="3273315"/>
          </a:xfrm>
          <a:prstGeom prst="rect">
            <a:avLst/>
          </a:prstGeom>
        </p:spPr>
      </p:pic>
    </p:spTree>
    <p:extLst>
      <p:ext uri="{BB962C8B-B14F-4D97-AF65-F5344CB8AC3E}">
        <p14:creationId xmlns:p14="http://schemas.microsoft.com/office/powerpoint/2010/main" val="198491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85B124-F64E-AD47-805A-443614DA1118}"/>
              </a:ext>
            </a:extLst>
          </p:cNvPr>
          <p:cNvSpPr txBox="1"/>
          <p:nvPr/>
        </p:nvSpPr>
        <p:spPr>
          <a:xfrm>
            <a:off x="641130" y="557048"/>
            <a:ext cx="8261132" cy="369332"/>
          </a:xfrm>
          <a:prstGeom prst="rect">
            <a:avLst/>
          </a:prstGeom>
          <a:noFill/>
        </p:spPr>
        <p:txBody>
          <a:bodyPr wrap="square" rtlCol="0">
            <a:spAutoFit/>
          </a:bodyPr>
          <a:lstStyle/>
          <a:p>
            <a:r>
              <a:rPr lang="en-US" b="1" dirty="0"/>
              <a:t>Comparing Recommendations</a:t>
            </a:r>
            <a:endParaRPr lang="en-US" dirty="0"/>
          </a:p>
        </p:txBody>
      </p:sp>
      <p:pic>
        <p:nvPicPr>
          <p:cNvPr id="4" name="Picture 3">
            <a:extLst>
              <a:ext uri="{FF2B5EF4-FFF2-40B4-BE49-F238E27FC236}">
                <a16:creationId xmlns:a16="http://schemas.microsoft.com/office/drawing/2014/main" id="{5087EEDB-CEE8-DE43-BC62-4633531FC585}"/>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4476316" y="1471484"/>
            <a:ext cx="4236760" cy="1900516"/>
          </a:xfrm>
          <a:prstGeom prst="rect">
            <a:avLst/>
          </a:prstGeom>
        </p:spPr>
      </p:pic>
      <p:sp>
        <p:nvSpPr>
          <p:cNvPr id="7" name="TextBox 6">
            <a:extLst>
              <a:ext uri="{FF2B5EF4-FFF2-40B4-BE49-F238E27FC236}">
                <a16:creationId xmlns:a16="http://schemas.microsoft.com/office/drawing/2014/main" id="{BB6A4BF4-F478-6E47-89EE-68A1140C77EA}"/>
              </a:ext>
            </a:extLst>
          </p:cNvPr>
          <p:cNvSpPr txBox="1"/>
          <p:nvPr/>
        </p:nvSpPr>
        <p:spPr>
          <a:xfrm>
            <a:off x="641130" y="1694574"/>
            <a:ext cx="3184636" cy="3539430"/>
          </a:xfrm>
          <a:prstGeom prst="rect">
            <a:avLst/>
          </a:prstGeom>
          <a:noFill/>
        </p:spPr>
        <p:txBody>
          <a:bodyPr wrap="square" rtlCol="0">
            <a:spAutoFit/>
          </a:bodyPr>
          <a:lstStyle/>
          <a:p>
            <a:r>
              <a:rPr lang="en-IN" sz="1600" dirty="0"/>
              <a:t>The outputs (above &amp; below) shows the top 10 recommendations for the user 13552 using KNNWithMeans &amp; SVD</a:t>
            </a:r>
          </a:p>
          <a:p>
            <a:endParaRPr lang="en-IN" sz="1600" dirty="0"/>
          </a:p>
          <a:p>
            <a:r>
              <a:rPr lang="en-IN" sz="1600" dirty="0"/>
              <a:t>Both algorithms recommended instances of Harry Potter novels for user 13552. Additionally, the recommended books seem to be a similar genre lending confidence in interpretability of recommendations</a:t>
            </a:r>
          </a:p>
          <a:p>
            <a:endParaRPr lang="en-IN" sz="1600" dirty="0"/>
          </a:p>
          <a:p>
            <a:endParaRPr lang="en-IN" sz="1600" dirty="0"/>
          </a:p>
          <a:p>
            <a:endParaRPr lang="en-IN" sz="1600" dirty="0"/>
          </a:p>
        </p:txBody>
      </p:sp>
      <p:pic>
        <p:nvPicPr>
          <p:cNvPr id="5" name="Picture 4">
            <a:extLst>
              <a:ext uri="{FF2B5EF4-FFF2-40B4-BE49-F238E27FC236}">
                <a16:creationId xmlns:a16="http://schemas.microsoft.com/office/drawing/2014/main" id="{2AB761AC-977E-2E42-B729-9230816C4B4E}"/>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4476316" y="3702778"/>
            <a:ext cx="7180325" cy="1531226"/>
          </a:xfrm>
          <a:prstGeom prst="rect">
            <a:avLst/>
          </a:prstGeom>
        </p:spPr>
      </p:pic>
    </p:spTree>
    <p:extLst>
      <p:ext uri="{BB962C8B-B14F-4D97-AF65-F5344CB8AC3E}">
        <p14:creationId xmlns:p14="http://schemas.microsoft.com/office/powerpoint/2010/main" val="263116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7EAA5-C131-FE4A-9B8D-8C5BE4105999}"/>
              </a:ext>
            </a:extLst>
          </p:cNvPr>
          <p:cNvSpPr txBox="1"/>
          <p:nvPr/>
        </p:nvSpPr>
        <p:spPr>
          <a:xfrm>
            <a:off x="641130" y="557048"/>
            <a:ext cx="8261132" cy="369332"/>
          </a:xfrm>
          <a:prstGeom prst="rect">
            <a:avLst/>
          </a:prstGeom>
          <a:noFill/>
        </p:spPr>
        <p:txBody>
          <a:bodyPr wrap="square" rtlCol="0">
            <a:spAutoFit/>
          </a:bodyPr>
          <a:lstStyle/>
          <a:p>
            <a:r>
              <a:rPr lang="en-US" b="1" dirty="0"/>
              <a:t>Conclusions &amp; Next Steps</a:t>
            </a:r>
            <a:endParaRPr lang="en-US" dirty="0"/>
          </a:p>
        </p:txBody>
      </p:sp>
      <p:sp>
        <p:nvSpPr>
          <p:cNvPr id="3" name="TextBox 2">
            <a:extLst>
              <a:ext uri="{FF2B5EF4-FFF2-40B4-BE49-F238E27FC236}">
                <a16:creationId xmlns:a16="http://schemas.microsoft.com/office/drawing/2014/main" id="{EB463077-D7BC-F641-9DBD-ABA7F7A63C97}"/>
              </a:ext>
            </a:extLst>
          </p:cNvPr>
          <p:cNvSpPr txBox="1"/>
          <p:nvPr/>
        </p:nvSpPr>
        <p:spPr>
          <a:xfrm>
            <a:off x="641130" y="1303283"/>
            <a:ext cx="10152993"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t>We have successfully implemented a memory based as well as method based collaborative filtering approach to make recommendations in this project</a:t>
            </a:r>
          </a:p>
          <a:p>
            <a:endParaRPr lang="en-IN" sz="1600" dirty="0"/>
          </a:p>
          <a:p>
            <a:pPr marL="285750" indent="-285750">
              <a:buFont typeface="Arial" panose="020B0604020202020204" pitchFamily="34" charset="0"/>
              <a:buChar char="•"/>
            </a:pPr>
            <a:r>
              <a:rPr lang="en-IN" sz="1600" dirty="0"/>
              <a:t>In instances with a new user or new item where little is known of the rating preference, collaborative filtering may not be the method of choice for generating recommendations. Content based filtering methods may be more appropriate. Often, a hybrid approach is taken for building real time recommendations using multiple different approaches in industry! The project can be extended to build hybrid recommendation systems in the future</a:t>
            </a:r>
          </a:p>
        </p:txBody>
      </p:sp>
    </p:spTree>
    <p:extLst>
      <p:ext uri="{BB962C8B-B14F-4D97-AF65-F5344CB8AC3E}">
        <p14:creationId xmlns:p14="http://schemas.microsoft.com/office/powerpoint/2010/main" val="19338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F68A828-0B75-7245-8D8C-2C566B74282E}"/>
              </a:ext>
            </a:extLst>
          </p:cNvPr>
          <p:cNvGrpSpPr/>
          <p:nvPr/>
        </p:nvGrpSpPr>
        <p:grpSpPr>
          <a:xfrm>
            <a:off x="5367063" y="988475"/>
            <a:ext cx="6089213" cy="4603058"/>
            <a:chOff x="5472167" y="734934"/>
            <a:chExt cx="6467585" cy="4984417"/>
          </a:xfrm>
        </p:grpSpPr>
        <p:cxnSp>
          <p:nvCxnSpPr>
            <p:cNvPr id="3" name="Curved Connector 2">
              <a:extLst>
                <a:ext uri="{FF2B5EF4-FFF2-40B4-BE49-F238E27FC236}">
                  <a16:creationId xmlns:a16="http://schemas.microsoft.com/office/drawing/2014/main" id="{9B9ABEC3-E239-D240-9D61-B3A5E0CAD6B1}"/>
                </a:ext>
              </a:extLst>
            </p:cNvPr>
            <p:cNvCxnSpPr>
              <a:stCxn id="5" idx="1"/>
              <a:endCxn id="6" idx="1"/>
            </p:cNvCxnSpPr>
            <p:nvPr/>
          </p:nvCxnSpPr>
          <p:spPr>
            <a:xfrm rot="10800000" flipH="1" flipV="1">
              <a:off x="5472167" y="1505048"/>
              <a:ext cx="903999" cy="2492208"/>
            </a:xfrm>
            <a:prstGeom prst="curvedConnector3">
              <a:avLst>
                <a:gd name="adj1" fmla="val -65981"/>
              </a:avLst>
            </a:prstGeom>
            <a:ln>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0B1D772D-9CC5-AE44-9210-3D5211ACCF7F}"/>
                </a:ext>
              </a:extLst>
            </p:cNvPr>
            <p:cNvGrpSpPr/>
            <p:nvPr/>
          </p:nvGrpSpPr>
          <p:grpSpPr>
            <a:xfrm>
              <a:off x="5472168" y="734934"/>
              <a:ext cx="6467584" cy="4984417"/>
              <a:chOff x="5472168" y="734934"/>
              <a:chExt cx="6467584" cy="4984417"/>
            </a:xfrm>
          </p:grpSpPr>
          <p:pic>
            <p:nvPicPr>
              <p:cNvPr id="5" name="Picture 4">
                <a:extLst>
                  <a:ext uri="{FF2B5EF4-FFF2-40B4-BE49-F238E27FC236}">
                    <a16:creationId xmlns:a16="http://schemas.microsoft.com/office/drawing/2014/main" id="{0A654B21-CE99-944C-9D9C-4564F18FADC1}"/>
                  </a:ext>
                </a:extLst>
              </p:cNvPr>
              <p:cNvPicPr>
                <a:picLocks noChangeAspect="1"/>
              </p:cNvPicPr>
              <p:nvPr/>
            </p:nvPicPr>
            <p:blipFill>
              <a:blip r:embed="rId2"/>
              <a:stretch>
                <a:fillRect/>
              </a:stretch>
            </p:blipFill>
            <p:spPr>
              <a:xfrm>
                <a:off x="5472168" y="734935"/>
                <a:ext cx="6467584" cy="1540226"/>
              </a:xfrm>
              <a:prstGeom prst="rect">
                <a:avLst/>
              </a:prstGeom>
            </p:spPr>
          </p:pic>
          <p:pic>
            <p:nvPicPr>
              <p:cNvPr id="6" name="Picture 5">
                <a:extLst>
                  <a:ext uri="{FF2B5EF4-FFF2-40B4-BE49-F238E27FC236}">
                    <a16:creationId xmlns:a16="http://schemas.microsoft.com/office/drawing/2014/main" id="{06BF6C2A-3E2A-714B-9A54-0F6CF681E0EC}"/>
                  </a:ext>
                </a:extLst>
              </p:cNvPr>
              <p:cNvPicPr>
                <a:picLocks noChangeAspect="1"/>
              </p:cNvPicPr>
              <p:nvPr/>
            </p:nvPicPr>
            <p:blipFill>
              <a:blip r:embed="rId3">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6376167" y="2275161"/>
                <a:ext cx="4932855" cy="3444190"/>
              </a:xfrm>
              <a:prstGeom prst="rect">
                <a:avLst/>
              </a:prstGeom>
            </p:spPr>
          </p:pic>
          <p:cxnSp>
            <p:nvCxnSpPr>
              <p:cNvPr id="7" name="Curved Connector 6">
                <a:extLst>
                  <a:ext uri="{FF2B5EF4-FFF2-40B4-BE49-F238E27FC236}">
                    <a16:creationId xmlns:a16="http://schemas.microsoft.com/office/drawing/2014/main" id="{4D3142B8-A18A-E54F-BBF3-6089C9158035}"/>
                  </a:ext>
                </a:extLst>
              </p:cNvPr>
              <p:cNvCxnSpPr>
                <a:cxnSpLocks/>
                <a:stCxn id="5" idx="0"/>
              </p:cNvCxnSpPr>
              <p:nvPr/>
            </p:nvCxnSpPr>
            <p:spPr>
              <a:xfrm rot="16200000" flipH="1">
                <a:off x="7894504" y="1546390"/>
                <a:ext cx="2912287" cy="1289376"/>
              </a:xfrm>
              <a:prstGeom prst="curvedConnector5">
                <a:avLst>
                  <a:gd name="adj1" fmla="val -7850"/>
                  <a:gd name="adj2" fmla="val 101426"/>
                  <a:gd name="adj3" fmla="val 76444"/>
                </a:avLst>
              </a:prstGeom>
              <a:ln>
                <a:solidFill>
                  <a:schemeClr val="tx1"/>
                </a:solidFill>
                <a:prstDash val="dashDot"/>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8" name="TextBox 7">
            <a:extLst>
              <a:ext uri="{FF2B5EF4-FFF2-40B4-BE49-F238E27FC236}">
                <a16:creationId xmlns:a16="http://schemas.microsoft.com/office/drawing/2014/main" id="{164247A9-086A-7B49-BB93-D81C714AB6BD}"/>
              </a:ext>
            </a:extLst>
          </p:cNvPr>
          <p:cNvSpPr txBox="1"/>
          <p:nvPr/>
        </p:nvSpPr>
        <p:spPr>
          <a:xfrm>
            <a:off x="1008993" y="851341"/>
            <a:ext cx="3482152" cy="1323439"/>
          </a:xfrm>
          <a:prstGeom prst="rect">
            <a:avLst/>
          </a:prstGeom>
          <a:noFill/>
        </p:spPr>
        <p:txBody>
          <a:bodyPr wrap="square" rtlCol="0">
            <a:spAutoFit/>
          </a:bodyPr>
          <a:lstStyle/>
          <a:p>
            <a:r>
              <a:rPr lang="en-US" sz="1600" b="1" dirty="0"/>
              <a:t>Recommendation Systems</a:t>
            </a:r>
            <a:r>
              <a:rPr lang="en-US" sz="1600" dirty="0"/>
              <a:t>: One of the largest application areas of ML. Enable tailoring personalized content for users, thereby generating revenue for businesses</a:t>
            </a:r>
          </a:p>
        </p:txBody>
      </p:sp>
      <p:sp>
        <p:nvSpPr>
          <p:cNvPr id="9" name="TextBox 8">
            <a:extLst>
              <a:ext uri="{FF2B5EF4-FFF2-40B4-BE49-F238E27FC236}">
                <a16:creationId xmlns:a16="http://schemas.microsoft.com/office/drawing/2014/main" id="{881C80AE-986A-1A4D-9CEE-594E44C4F211}"/>
              </a:ext>
            </a:extLst>
          </p:cNvPr>
          <p:cNvSpPr txBox="1"/>
          <p:nvPr/>
        </p:nvSpPr>
        <p:spPr>
          <a:xfrm>
            <a:off x="1008993" y="2313496"/>
            <a:ext cx="3499945" cy="1323439"/>
          </a:xfrm>
          <a:prstGeom prst="rect">
            <a:avLst/>
          </a:prstGeom>
          <a:noFill/>
        </p:spPr>
        <p:txBody>
          <a:bodyPr wrap="square" rtlCol="0">
            <a:spAutoFit/>
          </a:bodyPr>
          <a:lstStyle/>
          <a:p>
            <a:r>
              <a:rPr lang="en-US" sz="1600" b="1" dirty="0"/>
              <a:t>Content based recommendations </a:t>
            </a:r>
            <a:r>
              <a:rPr lang="en-US" sz="1600" dirty="0"/>
              <a:t>based on user past likes &amp; dislikes – System recommends items similar to items users have liked based on item feature space</a:t>
            </a:r>
          </a:p>
        </p:txBody>
      </p:sp>
      <p:sp>
        <p:nvSpPr>
          <p:cNvPr id="10" name="TextBox 9">
            <a:extLst>
              <a:ext uri="{FF2B5EF4-FFF2-40B4-BE49-F238E27FC236}">
                <a16:creationId xmlns:a16="http://schemas.microsoft.com/office/drawing/2014/main" id="{B6749C05-6E59-734E-8B3E-EA9EE8B4BD54}"/>
              </a:ext>
            </a:extLst>
          </p:cNvPr>
          <p:cNvSpPr txBox="1"/>
          <p:nvPr/>
        </p:nvSpPr>
        <p:spPr>
          <a:xfrm>
            <a:off x="1008993" y="3775651"/>
            <a:ext cx="3510455" cy="1815882"/>
          </a:xfrm>
          <a:prstGeom prst="rect">
            <a:avLst/>
          </a:prstGeom>
          <a:noFill/>
        </p:spPr>
        <p:txBody>
          <a:bodyPr wrap="square" rtlCol="0">
            <a:spAutoFit/>
          </a:bodyPr>
          <a:lstStyle/>
          <a:p>
            <a:r>
              <a:rPr lang="en-US" sz="1600" b="1" dirty="0"/>
              <a:t>Collaborative based recommendations  </a:t>
            </a:r>
            <a:r>
              <a:rPr lang="en-US" sz="1600" dirty="0"/>
              <a:t>–  more robust &amp; widely used. Disregards item &amp; user feature space &amp; solely based on how different users rate different items</a:t>
            </a:r>
          </a:p>
          <a:p>
            <a:r>
              <a:rPr lang="en-US" sz="1600" dirty="0"/>
              <a:t>	- </a:t>
            </a:r>
            <a:r>
              <a:rPr lang="en-US" sz="1600" b="1" dirty="0"/>
              <a:t>Memory based approach</a:t>
            </a:r>
            <a:endParaRPr lang="en-US" sz="1600" dirty="0"/>
          </a:p>
          <a:p>
            <a:r>
              <a:rPr lang="en-US" sz="1600" dirty="0"/>
              <a:t>	- </a:t>
            </a:r>
            <a:r>
              <a:rPr lang="en-US" sz="1600" b="1" dirty="0"/>
              <a:t>Model based approach</a:t>
            </a:r>
          </a:p>
        </p:txBody>
      </p:sp>
    </p:spTree>
    <p:extLst>
      <p:ext uri="{BB962C8B-B14F-4D97-AF65-F5344CB8AC3E}">
        <p14:creationId xmlns:p14="http://schemas.microsoft.com/office/powerpoint/2010/main" val="369879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4CCE24-39BB-5F4C-984C-5E4D464D02F4}"/>
              </a:ext>
            </a:extLst>
          </p:cNvPr>
          <p:cNvSpPr txBox="1"/>
          <p:nvPr/>
        </p:nvSpPr>
        <p:spPr>
          <a:xfrm>
            <a:off x="694904" y="667909"/>
            <a:ext cx="5502496" cy="646331"/>
          </a:xfrm>
          <a:prstGeom prst="rect">
            <a:avLst/>
          </a:prstGeom>
          <a:noFill/>
        </p:spPr>
        <p:txBody>
          <a:bodyPr wrap="square" rtlCol="0">
            <a:spAutoFit/>
          </a:bodyPr>
          <a:lstStyle/>
          <a:p>
            <a:r>
              <a:rPr lang="en-US" b="1" dirty="0"/>
              <a:t>Memory based based Collaborative filtering</a:t>
            </a:r>
          </a:p>
          <a:p>
            <a:r>
              <a:rPr lang="en-US" dirty="0"/>
              <a:t>- e.g. KNN (K-Nearest Neighbors)</a:t>
            </a:r>
            <a:endParaRPr lang="en-US" b="1" dirty="0"/>
          </a:p>
        </p:txBody>
      </p:sp>
      <p:sp>
        <p:nvSpPr>
          <p:cNvPr id="3" name="Rectangle 2">
            <a:extLst>
              <a:ext uri="{FF2B5EF4-FFF2-40B4-BE49-F238E27FC236}">
                <a16:creationId xmlns:a16="http://schemas.microsoft.com/office/drawing/2014/main" id="{D320F2A4-15DC-1D4E-9A5F-058FF592F052}"/>
              </a:ext>
            </a:extLst>
          </p:cNvPr>
          <p:cNvSpPr/>
          <p:nvPr/>
        </p:nvSpPr>
        <p:spPr>
          <a:xfrm>
            <a:off x="0" y="6270020"/>
            <a:ext cx="12192000" cy="553998"/>
          </a:xfrm>
          <a:prstGeom prst="rect">
            <a:avLst/>
          </a:prstGeom>
        </p:spPr>
        <p:txBody>
          <a:bodyPr wrap="square">
            <a:spAutoFit/>
          </a:bodyPr>
          <a:lstStyle/>
          <a:p>
            <a:pPr algn="r"/>
            <a:r>
              <a:rPr lang="en-US" sz="1000" i="1" dirty="0"/>
              <a:t>*Making Recommendations More Effective Through Framings: Impacts of User- Versus Item-Based Framings on Recommendation Click-Throughs - Scientific Figure on ResearchGate. Available from: https://www.researchgate.net/figure/Illustration-of-the-definitions-of-user-based-and-item-based-framing_fig1_335781811 [accessed 4 Mar, 2022]</a:t>
            </a:r>
          </a:p>
          <a:p>
            <a:pPr algn="r"/>
            <a:r>
              <a:rPr lang="en-US" sz="1000" i="1" dirty="0"/>
              <a:t>*https://realpython.com/build-recommendation-engine-collaborative-filtering/</a:t>
            </a:r>
          </a:p>
        </p:txBody>
      </p:sp>
      <p:grpSp>
        <p:nvGrpSpPr>
          <p:cNvPr id="4" name="Group 3">
            <a:extLst>
              <a:ext uri="{FF2B5EF4-FFF2-40B4-BE49-F238E27FC236}">
                <a16:creationId xmlns:a16="http://schemas.microsoft.com/office/drawing/2014/main" id="{4DB61E46-CE82-E24B-9948-670AC359C6DA}"/>
              </a:ext>
            </a:extLst>
          </p:cNvPr>
          <p:cNvGrpSpPr/>
          <p:nvPr/>
        </p:nvGrpSpPr>
        <p:grpSpPr>
          <a:xfrm>
            <a:off x="6460159" y="808516"/>
            <a:ext cx="4806932" cy="4256243"/>
            <a:chOff x="5234152" y="827399"/>
            <a:chExt cx="5869944" cy="4759231"/>
          </a:xfrm>
        </p:grpSpPr>
        <p:pic>
          <p:nvPicPr>
            <p:cNvPr id="5" name="Picture 4">
              <a:extLst>
                <a:ext uri="{FF2B5EF4-FFF2-40B4-BE49-F238E27FC236}">
                  <a16:creationId xmlns:a16="http://schemas.microsoft.com/office/drawing/2014/main" id="{61675FAD-B069-1C46-9757-E8B037338E3F}"/>
                </a:ext>
              </a:extLst>
            </p:cNvPr>
            <p:cNvPicPr>
              <a:picLocks noChangeAspect="1"/>
            </p:cNvPicPr>
            <p:nvPr/>
          </p:nvPicPr>
          <p:blipFill>
            <a:blip r:embed="rId2"/>
            <a:stretch>
              <a:fillRect/>
            </a:stretch>
          </p:blipFill>
          <p:spPr>
            <a:xfrm>
              <a:off x="5234152" y="1446570"/>
              <a:ext cx="3108091" cy="2195089"/>
            </a:xfrm>
            <a:prstGeom prst="rect">
              <a:avLst/>
            </a:prstGeom>
          </p:spPr>
        </p:pic>
        <p:pic>
          <p:nvPicPr>
            <p:cNvPr id="6" name="Picture 5">
              <a:extLst>
                <a:ext uri="{FF2B5EF4-FFF2-40B4-BE49-F238E27FC236}">
                  <a16:creationId xmlns:a16="http://schemas.microsoft.com/office/drawing/2014/main" id="{D6C4C1D8-008B-484F-BAA5-05B11EA0A781}"/>
                </a:ext>
              </a:extLst>
            </p:cNvPr>
            <p:cNvPicPr>
              <a:picLocks noChangeAspect="1"/>
            </p:cNvPicPr>
            <p:nvPr/>
          </p:nvPicPr>
          <p:blipFill>
            <a:blip r:embed="rId3"/>
            <a:stretch>
              <a:fillRect/>
            </a:stretch>
          </p:blipFill>
          <p:spPr>
            <a:xfrm>
              <a:off x="8462323" y="827399"/>
              <a:ext cx="2641773" cy="2935304"/>
            </a:xfrm>
            <a:prstGeom prst="rect">
              <a:avLst/>
            </a:prstGeom>
          </p:spPr>
        </p:pic>
        <p:pic>
          <p:nvPicPr>
            <p:cNvPr id="7" name="Picture 6">
              <a:extLst>
                <a:ext uri="{FF2B5EF4-FFF2-40B4-BE49-F238E27FC236}">
                  <a16:creationId xmlns:a16="http://schemas.microsoft.com/office/drawing/2014/main" id="{25896A05-E5F4-7D45-9A0C-BB8C859C4865}"/>
                </a:ext>
              </a:extLst>
            </p:cNvPr>
            <p:cNvPicPr>
              <a:picLocks noChangeAspect="1"/>
            </p:cNvPicPr>
            <p:nvPr/>
          </p:nvPicPr>
          <p:blipFill>
            <a:blip r:embed="rId4"/>
            <a:stretch>
              <a:fillRect/>
            </a:stretch>
          </p:blipFill>
          <p:spPr>
            <a:xfrm>
              <a:off x="5661374" y="3643530"/>
              <a:ext cx="5397500" cy="1943100"/>
            </a:xfrm>
            <a:prstGeom prst="rect">
              <a:avLst/>
            </a:prstGeom>
          </p:spPr>
        </p:pic>
      </p:grpSp>
      <p:sp>
        <p:nvSpPr>
          <p:cNvPr id="8" name="TextBox 7">
            <a:extLst>
              <a:ext uri="{FF2B5EF4-FFF2-40B4-BE49-F238E27FC236}">
                <a16:creationId xmlns:a16="http://schemas.microsoft.com/office/drawing/2014/main" id="{7D5D882D-554D-A842-A80A-FF048FF0E9C3}"/>
              </a:ext>
            </a:extLst>
          </p:cNvPr>
          <p:cNvSpPr txBox="1"/>
          <p:nvPr/>
        </p:nvSpPr>
        <p:spPr>
          <a:xfrm>
            <a:off x="694903" y="2398029"/>
            <a:ext cx="5286703" cy="1077218"/>
          </a:xfrm>
          <a:prstGeom prst="rect">
            <a:avLst/>
          </a:prstGeom>
          <a:noFill/>
        </p:spPr>
        <p:txBody>
          <a:bodyPr wrap="square" rtlCol="0">
            <a:spAutoFit/>
          </a:bodyPr>
          <a:lstStyle/>
          <a:p>
            <a:r>
              <a:rPr lang="en-IN" sz="1600" dirty="0"/>
              <a:t>In user based collaborative filtering, two user's are considered similar, if they rate items in a similar manner. An item is recommended to a user, if another user i.e., similar to the user in question has liked the item</a:t>
            </a:r>
            <a:endParaRPr lang="en-US" sz="1600" dirty="0"/>
          </a:p>
        </p:txBody>
      </p:sp>
      <p:sp>
        <p:nvSpPr>
          <p:cNvPr id="9" name="TextBox 8">
            <a:extLst>
              <a:ext uri="{FF2B5EF4-FFF2-40B4-BE49-F238E27FC236}">
                <a16:creationId xmlns:a16="http://schemas.microsoft.com/office/drawing/2014/main" id="{784432B7-E2D7-7D42-BAD0-7AAF71911AA4}"/>
              </a:ext>
            </a:extLst>
          </p:cNvPr>
          <p:cNvSpPr txBox="1"/>
          <p:nvPr/>
        </p:nvSpPr>
        <p:spPr>
          <a:xfrm>
            <a:off x="694904" y="3834125"/>
            <a:ext cx="5145145" cy="1077218"/>
          </a:xfrm>
          <a:prstGeom prst="rect">
            <a:avLst/>
          </a:prstGeom>
          <a:noFill/>
        </p:spPr>
        <p:txBody>
          <a:bodyPr wrap="square" rtlCol="0">
            <a:spAutoFit/>
          </a:bodyPr>
          <a:lstStyle/>
          <a:p>
            <a:r>
              <a:rPr lang="en-IN" sz="1600" dirty="0"/>
              <a:t>In item based collaborative filtering, two item's are considered similar, if users rate them in a similar manner. An item is recommended to a user, that is similar to the items the user has rated in the past</a:t>
            </a:r>
            <a:endParaRPr lang="en-US" sz="1600" dirty="0"/>
          </a:p>
        </p:txBody>
      </p:sp>
      <p:sp>
        <p:nvSpPr>
          <p:cNvPr id="10" name="TextBox 9">
            <a:extLst>
              <a:ext uri="{FF2B5EF4-FFF2-40B4-BE49-F238E27FC236}">
                <a16:creationId xmlns:a16="http://schemas.microsoft.com/office/drawing/2014/main" id="{25A65AB7-0158-EB46-8AE1-879513CC8EF8}"/>
              </a:ext>
            </a:extLst>
          </p:cNvPr>
          <p:cNvSpPr txBox="1"/>
          <p:nvPr/>
        </p:nvSpPr>
        <p:spPr>
          <a:xfrm>
            <a:off x="694904" y="1536481"/>
            <a:ext cx="5286703" cy="584775"/>
          </a:xfrm>
          <a:prstGeom prst="rect">
            <a:avLst/>
          </a:prstGeom>
          <a:noFill/>
        </p:spPr>
        <p:txBody>
          <a:bodyPr wrap="square" rtlCol="0">
            <a:spAutoFit/>
          </a:bodyPr>
          <a:lstStyle/>
          <a:p>
            <a:r>
              <a:rPr lang="en-IN" sz="1600" dirty="0"/>
              <a:t>Utilizes entire user-item rating information to calculate similarity scores between users or items </a:t>
            </a:r>
            <a:endParaRPr lang="en-US" sz="1600" dirty="0"/>
          </a:p>
        </p:txBody>
      </p:sp>
    </p:spTree>
    <p:extLst>
      <p:ext uri="{BB962C8B-B14F-4D97-AF65-F5344CB8AC3E}">
        <p14:creationId xmlns:p14="http://schemas.microsoft.com/office/powerpoint/2010/main" val="236708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5D0992A-61E6-8E4E-A815-1D04053F42E3}"/>
              </a:ext>
            </a:extLst>
          </p:cNvPr>
          <p:cNvSpPr txBox="1"/>
          <p:nvPr/>
        </p:nvSpPr>
        <p:spPr>
          <a:xfrm>
            <a:off x="694904" y="667909"/>
            <a:ext cx="5502496" cy="646331"/>
          </a:xfrm>
          <a:prstGeom prst="rect">
            <a:avLst/>
          </a:prstGeom>
          <a:noFill/>
        </p:spPr>
        <p:txBody>
          <a:bodyPr wrap="square" rtlCol="0">
            <a:spAutoFit/>
          </a:bodyPr>
          <a:lstStyle/>
          <a:p>
            <a:r>
              <a:rPr lang="en-US" b="1" dirty="0"/>
              <a:t>Model based based Collaborative filtering</a:t>
            </a:r>
          </a:p>
          <a:p>
            <a:r>
              <a:rPr lang="en-US" dirty="0"/>
              <a:t>- e.g. Singular Value Decomposition</a:t>
            </a:r>
            <a:endParaRPr lang="en-US" b="1" dirty="0"/>
          </a:p>
        </p:txBody>
      </p:sp>
      <p:pic>
        <p:nvPicPr>
          <p:cNvPr id="11" name="Picture 10">
            <a:extLst>
              <a:ext uri="{FF2B5EF4-FFF2-40B4-BE49-F238E27FC236}">
                <a16:creationId xmlns:a16="http://schemas.microsoft.com/office/drawing/2014/main" id="{C43E90EC-5892-5A4D-A2D8-0108722567C2}"/>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5433631" y="1870845"/>
            <a:ext cx="5668782" cy="2711666"/>
          </a:xfrm>
          <a:prstGeom prst="rect">
            <a:avLst/>
          </a:prstGeom>
        </p:spPr>
      </p:pic>
      <p:sp>
        <p:nvSpPr>
          <p:cNvPr id="12" name="Rectangle 11">
            <a:extLst>
              <a:ext uri="{FF2B5EF4-FFF2-40B4-BE49-F238E27FC236}">
                <a16:creationId xmlns:a16="http://schemas.microsoft.com/office/drawing/2014/main" id="{5863C8B1-4659-544A-AF15-982245D8B4C5}"/>
              </a:ext>
            </a:extLst>
          </p:cNvPr>
          <p:cNvSpPr/>
          <p:nvPr/>
        </p:nvSpPr>
        <p:spPr>
          <a:xfrm>
            <a:off x="0" y="6574820"/>
            <a:ext cx="12192000" cy="400110"/>
          </a:xfrm>
          <a:prstGeom prst="rect">
            <a:avLst/>
          </a:prstGeom>
        </p:spPr>
        <p:txBody>
          <a:bodyPr wrap="square">
            <a:spAutoFit/>
          </a:bodyPr>
          <a:lstStyle/>
          <a:p>
            <a:pPr algn="r"/>
            <a:r>
              <a:rPr lang="en-US" sz="1000" i="1" dirty="0"/>
              <a:t>*Source: data-artisans.com</a:t>
            </a:r>
          </a:p>
          <a:p>
            <a:pPr algn="r"/>
            <a:endParaRPr lang="en-US" sz="1000" i="1" dirty="0"/>
          </a:p>
        </p:txBody>
      </p:sp>
      <p:sp>
        <p:nvSpPr>
          <p:cNvPr id="13" name="TextBox 12">
            <a:extLst>
              <a:ext uri="{FF2B5EF4-FFF2-40B4-BE49-F238E27FC236}">
                <a16:creationId xmlns:a16="http://schemas.microsoft.com/office/drawing/2014/main" id="{5F151949-6E43-4948-B23D-1B8F133F699E}"/>
              </a:ext>
            </a:extLst>
          </p:cNvPr>
          <p:cNvSpPr txBox="1"/>
          <p:nvPr/>
        </p:nvSpPr>
        <p:spPr>
          <a:xfrm>
            <a:off x="694904" y="1870845"/>
            <a:ext cx="4738727" cy="3785652"/>
          </a:xfrm>
          <a:prstGeom prst="rect">
            <a:avLst/>
          </a:prstGeom>
          <a:noFill/>
        </p:spPr>
        <p:txBody>
          <a:bodyPr wrap="square" rtlCol="0">
            <a:spAutoFit/>
          </a:bodyPr>
          <a:lstStyle/>
          <a:p>
            <a:r>
              <a:rPr lang="en-IN" sz="1600" dirty="0"/>
              <a:t>Model based approach utilizes information from the dataset to build a model &amp; the model (not the entire dataset) is thereafter used for making recommendations</a:t>
            </a:r>
          </a:p>
          <a:p>
            <a:endParaRPr lang="en-IN" sz="1600" dirty="0"/>
          </a:p>
          <a:p>
            <a:r>
              <a:rPr lang="en-IN" sz="1600" dirty="0"/>
              <a:t>For dimensionality reduction, the model optimizes certain latent features (hidden characteristics) that are able to map user item preferences</a:t>
            </a:r>
          </a:p>
          <a:p>
            <a:endParaRPr lang="en-IN" sz="1600" dirty="0"/>
          </a:p>
          <a:p>
            <a:r>
              <a:rPr lang="en-IN" sz="1600" dirty="0"/>
              <a:t>In the process, the model is able to predict an estimated rating for all user-item pair, where user has not yet rated an item</a:t>
            </a:r>
          </a:p>
          <a:p>
            <a:endParaRPr lang="en-IN" sz="1600" dirty="0"/>
          </a:p>
          <a:p>
            <a:endParaRPr lang="en-IN" sz="1600" dirty="0"/>
          </a:p>
          <a:p>
            <a:endParaRPr lang="en-US" sz="1600" dirty="0"/>
          </a:p>
        </p:txBody>
      </p:sp>
    </p:spTree>
    <p:extLst>
      <p:ext uri="{BB962C8B-B14F-4D97-AF65-F5344CB8AC3E}">
        <p14:creationId xmlns:p14="http://schemas.microsoft.com/office/powerpoint/2010/main" val="2101002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FE7E0C-6D82-FC4A-B736-B941FA31A8D2}"/>
              </a:ext>
            </a:extLst>
          </p:cNvPr>
          <p:cNvSpPr txBox="1"/>
          <p:nvPr/>
        </p:nvSpPr>
        <p:spPr>
          <a:xfrm>
            <a:off x="641130" y="557048"/>
            <a:ext cx="5444360" cy="369332"/>
          </a:xfrm>
          <a:prstGeom prst="rect">
            <a:avLst/>
          </a:prstGeom>
          <a:noFill/>
        </p:spPr>
        <p:txBody>
          <a:bodyPr wrap="square" rtlCol="0">
            <a:spAutoFit/>
          </a:bodyPr>
          <a:lstStyle/>
          <a:p>
            <a:r>
              <a:rPr lang="en-US" b="1" dirty="0"/>
              <a:t>Data exploration &amp; cleaning</a:t>
            </a:r>
            <a:endParaRPr lang="en-US" dirty="0"/>
          </a:p>
        </p:txBody>
      </p:sp>
      <p:sp>
        <p:nvSpPr>
          <p:cNvPr id="3" name="TextBox 2">
            <a:extLst>
              <a:ext uri="{FF2B5EF4-FFF2-40B4-BE49-F238E27FC236}">
                <a16:creationId xmlns:a16="http://schemas.microsoft.com/office/drawing/2014/main" id="{5DC45A7F-731B-AA48-AA5E-812A556CB868}"/>
              </a:ext>
            </a:extLst>
          </p:cNvPr>
          <p:cNvSpPr txBox="1"/>
          <p:nvPr/>
        </p:nvSpPr>
        <p:spPr>
          <a:xfrm>
            <a:off x="641130" y="1051034"/>
            <a:ext cx="10678510"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t>'Book-Crossing dataset' collected by Cai-Nicolas Ziegler </a:t>
            </a:r>
          </a:p>
          <a:p>
            <a:r>
              <a:rPr lang="en-IN" sz="1600" dirty="0"/>
              <a:t>(</a:t>
            </a:r>
            <a:r>
              <a:rPr lang="en-IN" sz="1600" dirty="0">
                <a:hlinkClick r:id="rId2"/>
              </a:rPr>
              <a:t>http://www2.informatik.uni-freiburg.de/~cziegler/BX/</a:t>
            </a:r>
            <a:r>
              <a:rPr lang="en-IN" sz="1600" dirty="0"/>
              <a:t>)</a:t>
            </a:r>
          </a:p>
          <a:p>
            <a:endParaRPr lang="en-IN" sz="1600" i="1" dirty="0"/>
          </a:p>
          <a:p>
            <a:endParaRPr lang="en-US" sz="1600" dirty="0"/>
          </a:p>
        </p:txBody>
      </p:sp>
      <p:grpSp>
        <p:nvGrpSpPr>
          <p:cNvPr id="4" name="Group 3">
            <a:extLst>
              <a:ext uri="{FF2B5EF4-FFF2-40B4-BE49-F238E27FC236}">
                <a16:creationId xmlns:a16="http://schemas.microsoft.com/office/drawing/2014/main" id="{EF2D7DF0-2AD4-0849-ACA4-44C82C1A9806}"/>
              </a:ext>
            </a:extLst>
          </p:cNvPr>
          <p:cNvGrpSpPr/>
          <p:nvPr/>
        </p:nvGrpSpPr>
        <p:grpSpPr>
          <a:xfrm>
            <a:off x="590037" y="2510202"/>
            <a:ext cx="10780696" cy="2365575"/>
            <a:chOff x="737271" y="2234898"/>
            <a:chExt cx="10780696" cy="2365575"/>
          </a:xfrm>
        </p:grpSpPr>
        <p:pic>
          <p:nvPicPr>
            <p:cNvPr id="5" name="Picture 4">
              <a:extLst>
                <a:ext uri="{FF2B5EF4-FFF2-40B4-BE49-F238E27FC236}">
                  <a16:creationId xmlns:a16="http://schemas.microsoft.com/office/drawing/2014/main" id="{2123A70C-C430-5C45-B747-063D3311BACF}"/>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0168" t="1999" r="1531" b="23651"/>
            <a:stretch/>
          </p:blipFill>
          <p:spPr>
            <a:xfrm>
              <a:off x="737271" y="2234898"/>
              <a:ext cx="2098975" cy="1826309"/>
            </a:xfrm>
            <a:prstGeom prst="rect">
              <a:avLst/>
            </a:prstGeom>
          </p:spPr>
        </p:pic>
        <p:cxnSp>
          <p:nvCxnSpPr>
            <p:cNvPr id="6" name="Straight Arrow Connector 5">
              <a:extLst>
                <a:ext uri="{FF2B5EF4-FFF2-40B4-BE49-F238E27FC236}">
                  <a16:creationId xmlns:a16="http://schemas.microsoft.com/office/drawing/2014/main" id="{03DB7462-894F-F144-9ABA-84EE3FC0D557}"/>
                </a:ext>
              </a:extLst>
            </p:cNvPr>
            <p:cNvCxnSpPr>
              <a:cxnSpLocks/>
            </p:cNvCxnSpPr>
            <p:nvPr/>
          </p:nvCxnSpPr>
          <p:spPr>
            <a:xfrm flipV="1">
              <a:off x="3097146" y="3383212"/>
              <a:ext cx="2378745" cy="38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A1064A-BE0D-B64A-9097-DFC91C41EE21}"/>
                </a:ext>
              </a:extLst>
            </p:cNvPr>
            <p:cNvPicPr>
              <a:picLocks noChangeAspect="1"/>
            </p:cNvPicPr>
            <p:nvPr/>
          </p:nvPicPr>
          <p:blipFill rotWithShape="1">
            <a:blip r:embed="rId4">
              <a:extLst>
                <a:ext uri="{BEBA8EAE-BF5A-486C-A8C5-ECC9F3942E4B}">
                  <a14:imgProps xmlns:a14="http://schemas.microsoft.com/office/drawing/2010/main">
                    <a14:imgLayer>
                      <a14:imgEffect>
                        <a14:sharpenSoften amount="50000"/>
                      </a14:imgEffect>
                    </a14:imgLayer>
                  </a14:imgProps>
                </a:ext>
              </a:extLst>
            </a:blip>
            <a:srcRect l="10368" t="-162" r="3579" b="12814"/>
            <a:stretch/>
          </p:blipFill>
          <p:spPr>
            <a:xfrm>
              <a:off x="5918875" y="2393442"/>
              <a:ext cx="3197885" cy="1745366"/>
            </a:xfrm>
            <a:prstGeom prst="rect">
              <a:avLst/>
            </a:prstGeom>
          </p:spPr>
        </p:pic>
        <p:sp>
          <p:nvSpPr>
            <p:cNvPr id="8" name="TextBox 7">
              <a:extLst>
                <a:ext uri="{FF2B5EF4-FFF2-40B4-BE49-F238E27FC236}">
                  <a16:creationId xmlns:a16="http://schemas.microsoft.com/office/drawing/2014/main" id="{2B764304-4334-8B42-B7CA-8C05C3A41296}"/>
                </a:ext>
              </a:extLst>
            </p:cNvPr>
            <p:cNvSpPr txBox="1"/>
            <p:nvPr/>
          </p:nvSpPr>
          <p:spPr>
            <a:xfrm>
              <a:off x="1939160" y="4138808"/>
              <a:ext cx="1755228" cy="461665"/>
            </a:xfrm>
            <a:prstGeom prst="rect">
              <a:avLst/>
            </a:prstGeom>
            <a:noFill/>
          </p:spPr>
          <p:txBody>
            <a:bodyPr wrap="square" rtlCol="0">
              <a:spAutoFit/>
            </a:bodyPr>
            <a:lstStyle/>
            <a:p>
              <a:r>
                <a:rPr lang="en-US" sz="1200" dirty="0"/>
                <a:t>– </a:t>
              </a:r>
              <a:r>
                <a:rPr lang="en-IN" sz="1200" dirty="0"/>
                <a:t> 1,149,780 records</a:t>
              </a:r>
            </a:p>
            <a:p>
              <a:endParaRPr lang="en-US" sz="1200" dirty="0"/>
            </a:p>
          </p:txBody>
        </p:sp>
        <p:sp>
          <p:nvSpPr>
            <p:cNvPr id="9" name="TextBox 8">
              <a:extLst>
                <a:ext uri="{FF2B5EF4-FFF2-40B4-BE49-F238E27FC236}">
                  <a16:creationId xmlns:a16="http://schemas.microsoft.com/office/drawing/2014/main" id="{E0FC122D-F8D6-8F4C-8DB7-3F8CBBBFC6CE}"/>
                </a:ext>
              </a:extLst>
            </p:cNvPr>
            <p:cNvSpPr txBox="1"/>
            <p:nvPr/>
          </p:nvSpPr>
          <p:spPr>
            <a:xfrm>
              <a:off x="2935796" y="2736881"/>
              <a:ext cx="2722179" cy="646331"/>
            </a:xfrm>
            <a:prstGeom prst="rect">
              <a:avLst/>
            </a:prstGeom>
            <a:noFill/>
          </p:spPr>
          <p:txBody>
            <a:bodyPr wrap="square" rtlCol="0">
              <a:spAutoFit/>
            </a:bodyPr>
            <a:lstStyle/>
            <a:p>
              <a:r>
                <a:rPr lang="en-US" sz="1200" i="1" dirty="0"/>
                <a:t>merge rating table with book table using ‘ISBN’ to include book titles instead of ‘ISBN’ for interpretability</a:t>
              </a:r>
            </a:p>
          </p:txBody>
        </p:sp>
        <p:cxnSp>
          <p:nvCxnSpPr>
            <p:cNvPr id="10" name="Straight Arrow Connector 9">
              <a:extLst>
                <a:ext uri="{FF2B5EF4-FFF2-40B4-BE49-F238E27FC236}">
                  <a16:creationId xmlns:a16="http://schemas.microsoft.com/office/drawing/2014/main" id="{E85EBF0E-23EA-1F43-B661-61CE792765C2}"/>
                </a:ext>
              </a:extLst>
            </p:cNvPr>
            <p:cNvCxnSpPr>
              <a:cxnSpLocks/>
            </p:cNvCxnSpPr>
            <p:nvPr/>
          </p:nvCxnSpPr>
          <p:spPr>
            <a:xfrm>
              <a:off x="9417271" y="3383212"/>
              <a:ext cx="10195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A9623F-AAB8-4B45-9C69-11EE2CCF299A}"/>
                </a:ext>
              </a:extLst>
            </p:cNvPr>
            <p:cNvSpPr txBox="1"/>
            <p:nvPr/>
          </p:nvSpPr>
          <p:spPr>
            <a:xfrm>
              <a:off x="9762739" y="2552214"/>
              <a:ext cx="1755228" cy="1015663"/>
            </a:xfrm>
            <a:prstGeom prst="rect">
              <a:avLst/>
            </a:prstGeom>
            <a:noFill/>
          </p:spPr>
          <p:txBody>
            <a:bodyPr wrap="square" rtlCol="0">
              <a:spAutoFit/>
            </a:bodyPr>
            <a:lstStyle/>
            <a:p>
              <a:r>
                <a:rPr lang="en-US" sz="1200" dirty="0"/>
                <a:t>Check for missing values</a:t>
              </a:r>
            </a:p>
            <a:p>
              <a:r>
                <a:rPr lang="en-US" sz="1200" dirty="0"/>
                <a:t>&amp; duplicate entries </a:t>
              </a:r>
            </a:p>
            <a:p>
              <a:pPr marL="171450" indent="-171450">
                <a:buFontTx/>
                <a:buChar char="-"/>
              </a:pPr>
              <a:r>
                <a:rPr lang="en-US" sz="1200" dirty="0"/>
                <a:t>Drop them from the</a:t>
              </a:r>
            </a:p>
            <a:p>
              <a:r>
                <a:rPr lang="en-US" sz="1200" dirty="0"/>
                <a:t>database</a:t>
              </a:r>
              <a:endParaRPr lang="en-IN" sz="1200" dirty="0"/>
            </a:p>
            <a:p>
              <a:endParaRPr lang="en-US" sz="1200" dirty="0"/>
            </a:p>
          </p:txBody>
        </p:sp>
      </p:grpSp>
    </p:spTree>
    <p:extLst>
      <p:ext uri="{BB962C8B-B14F-4D97-AF65-F5344CB8AC3E}">
        <p14:creationId xmlns:p14="http://schemas.microsoft.com/office/powerpoint/2010/main" val="1419824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9667D-896C-A54E-A5FE-712A9F7FFAD8}"/>
              </a:ext>
            </a:extLst>
          </p:cNvPr>
          <p:cNvSpPr txBox="1"/>
          <p:nvPr/>
        </p:nvSpPr>
        <p:spPr>
          <a:xfrm>
            <a:off x="641130" y="557048"/>
            <a:ext cx="5444360" cy="369332"/>
          </a:xfrm>
          <a:prstGeom prst="rect">
            <a:avLst/>
          </a:prstGeom>
          <a:noFill/>
        </p:spPr>
        <p:txBody>
          <a:bodyPr wrap="square" rtlCol="0">
            <a:spAutoFit/>
          </a:bodyPr>
          <a:lstStyle/>
          <a:p>
            <a:r>
              <a:rPr lang="en-US" b="1" dirty="0"/>
              <a:t>Exploratory data analysis</a:t>
            </a:r>
            <a:endParaRPr lang="en-US" dirty="0"/>
          </a:p>
        </p:txBody>
      </p:sp>
      <p:pic>
        <p:nvPicPr>
          <p:cNvPr id="7" name="Picture 6">
            <a:extLst>
              <a:ext uri="{FF2B5EF4-FFF2-40B4-BE49-F238E27FC236}">
                <a16:creationId xmlns:a16="http://schemas.microsoft.com/office/drawing/2014/main" id="{9858582B-F3AE-7643-9B52-30594D9968F3}"/>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641130" y="1051035"/>
            <a:ext cx="10304737" cy="3715370"/>
          </a:xfrm>
          <a:prstGeom prst="rect">
            <a:avLst/>
          </a:prstGeom>
        </p:spPr>
      </p:pic>
      <p:sp>
        <p:nvSpPr>
          <p:cNvPr id="8" name="TextBox 7">
            <a:extLst>
              <a:ext uri="{FF2B5EF4-FFF2-40B4-BE49-F238E27FC236}">
                <a16:creationId xmlns:a16="http://schemas.microsoft.com/office/drawing/2014/main" id="{CA266D29-F095-3549-86D1-D5A18D5CCC4E}"/>
              </a:ext>
            </a:extLst>
          </p:cNvPr>
          <p:cNvSpPr txBox="1"/>
          <p:nvPr/>
        </p:nvSpPr>
        <p:spPr>
          <a:xfrm>
            <a:off x="641131" y="4947704"/>
            <a:ext cx="10153540" cy="1077218"/>
          </a:xfrm>
          <a:prstGeom prst="rect">
            <a:avLst/>
          </a:prstGeom>
          <a:noFill/>
        </p:spPr>
        <p:txBody>
          <a:bodyPr wrap="square" rtlCol="0">
            <a:spAutoFit/>
          </a:bodyPr>
          <a:lstStyle/>
          <a:p>
            <a:r>
              <a:rPr lang="en-IN" sz="1600" dirty="0"/>
              <a:t>Ratings are of two types, an </a:t>
            </a:r>
            <a:r>
              <a:rPr lang="en-IN" sz="1600" i="1" dirty="0"/>
              <a:t>implicit rating </a:t>
            </a:r>
            <a:r>
              <a:rPr lang="en-IN" sz="1600" dirty="0"/>
              <a:t>&amp; </a:t>
            </a:r>
            <a:r>
              <a:rPr lang="en-IN" sz="1600" i="1" dirty="0"/>
              <a:t>explicit rating</a:t>
            </a:r>
            <a:r>
              <a:rPr lang="en-IN" sz="1600" dirty="0"/>
              <a:t>. An implicit rating is based on tracking user interaction with an item such as a user clicking on an item  '0'. An explicit rating is when a user explicitly rates an item, i.e., b/w '1-10'</a:t>
            </a:r>
          </a:p>
          <a:p>
            <a:pPr marL="285750" indent="-285750">
              <a:buFont typeface="Arial" panose="020B0604020202020204" pitchFamily="34" charset="0"/>
              <a:buChar char="•"/>
            </a:pPr>
            <a:r>
              <a:rPr lang="en-IN" sz="1600" dirty="0"/>
              <a:t>Majority of ratings are implicit i.e., rating '0'</a:t>
            </a:r>
          </a:p>
          <a:p>
            <a:pPr marL="285750" indent="-285750">
              <a:buFont typeface="Arial" panose="020B0604020202020204" pitchFamily="34" charset="0"/>
              <a:buChar char="•"/>
            </a:pPr>
            <a:r>
              <a:rPr lang="en-IN" sz="1600" dirty="0"/>
              <a:t>Rating of '8' has the highest rating count among explicit ratings '1-10'</a:t>
            </a:r>
          </a:p>
        </p:txBody>
      </p:sp>
    </p:spTree>
    <p:extLst>
      <p:ext uri="{BB962C8B-B14F-4D97-AF65-F5344CB8AC3E}">
        <p14:creationId xmlns:p14="http://schemas.microsoft.com/office/powerpoint/2010/main" val="3245260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572BAF-360E-894E-A6F3-C33498FEACAC}"/>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664879" y="660765"/>
            <a:ext cx="10962423" cy="4206616"/>
          </a:xfrm>
          <a:prstGeom prst="rect">
            <a:avLst/>
          </a:prstGeom>
        </p:spPr>
      </p:pic>
      <p:sp>
        <p:nvSpPr>
          <p:cNvPr id="5" name="TextBox 4">
            <a:extLst>
              <a:ext uri="{FF2B5EF4-FFF2-40B4-BE49-F238E27FC236}">
                <a16:creationId xmlns:a16="http://schemas.microsoft.com/office/drawing/2014/main" id="{D11A8B75-FA54-7F4B-8132-85C657443C29}"/>
              </a:ext>
            </a:extLst>
          </p:cNvPr>
          <p:cNvSpPr txBox="1"/>
          <p:nvPr/>
        </p:nvSpPr>
        <p:spPr>
          <a:xfrm>
            <a:off x="664879" y="5045511"/>
            <a:ext cx="10962423" cy="584775"/>
          </a:xfrm>
          <a:prstGeom prst="rect">
            <a:avLst/>
          </a:prstGeom>
          <a:noFill/>
        </p:spPr>
        <p:txBody>
          <a:bodyPr wrap="square" rtlCol="0">
            <a:spAutoFit/>
          </a:bodyPr>
          <a:lstStyle/>
          <a:p>
            <a:r>
              <a:rPr lang="en-IN" sz="1600" dirty="0"/>
              <a:t>There is inherent bias in the dataset. There are few users who rate a lot &amp; several users that provide very few ratings. One user has provided 13K+ ratings, only ~700 users (out of 100K+ users) have provided over 250 ratings</a:t>
            </a:r>
            <a:endParaRPr lang="en-US" sz="1600" dirty="0"/>
          </a:p>
        </p:txBody>
      </p:sp>
      <p:cxnSp>
        <p:nvCxnSpPr>
          <p:cNvPr id="7" name="Elbow Connector 6">
            <a:extLst>
              <a:ext uri="{FF2B5EF4-FFF2-40B4-BE49-F238E27FC236}">
                <a16:creationId xmlns:a16="http://schemas.microsoft.com/office/drawing/2014/main" id="{72F90A3B-12C7-2D4F-93C8-1C677391AB13}"/>
              </a:ext>
            </a:extLst>
          </p:cNvPr>
          <p:cNvCxnSpPr/>
          <p:nvPr/>
        </p:nvCxnSpPr>
        <p:spPr>
          <a:xfrm>
            <a:off x="7725103" y="5588395"/>
            <a:ext cx="1450428" cy="430924"/>
          </a:xfrm>
          <a:prstGeom prst="bentConnector3">
            <a:avLst>
              <a:gd name="adj1" fmla="val 725"/>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AE775FC-3B64-3848-A6E1-37131459487E}"/>
              </a:ext>
            </a:extLst>
          </p:cNvPr>
          <p:cNvSpPr txBox="1"/>
          <p:nvPr/>
        </p:nvSpPr>
        <p:spPr>
          <a:xfrm>
            <a:off x="9175530" y="5588395"/>
            <a:ext cx="2451771" cy="984885"/>
          </a:xfrm>
          <a:prstGeom prst="rect">
            <a:avLst/>
          </a:prstGeom>
          <a:noFill/>
        </p:spPr>
        <p:txBody>
          <a:bodyPr wrap="square" rtlCol="0">
            <a:spAutoFit/>
          </a:bodyPr>
          <a:lstStyle/>
          <a:p>
            <a:r>
              <a:rPr lang="en-US" sz="1400" b="1" i="1" dirty="0"/>
              <a:t>Filter dataset to only include users that have provided &gt; 250 ratings</a:t>
            </a:r>
            <a:endParaRPr lang="en-IN" sz="1400" b="1" i="1" dirty="0"/>
          </a:p>
          <a:p>
            <a:endParaRPr lang="en-US" sz="1600" dirty="0"/>
          </a:p>
        </p:txBody>
      </p:sp>
    </p:spTree>
    <p:extLst>
      <p:ext uri="{BB962C8B-B14F-4D97-AF65-F5344CB8AC3E}">
        <p14:creationId xmlns:p14="http://schemas.microsoft.com/office/powerpoint/2010/main" val="2186872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95580-C33D-7041-9154-8EEF1CD6A96F}"/>
              </a:ext>
            </a:extLst>
          </p:cNvPr>
          <p:cNvPicPr>
            <a:picLocks noChangeAspect="1"/>
          </p:cNvPicPr>
          <p:nvPr/>
        </p:nvPicPr>
        <p:blipFill>
          <a:blip r:embed="rId2">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664880" y="676002"/>
            <a:ext cx="10730125" cy="4158896"/>
          </a:xfrm>
          <a:prstGeom prst="rect">
            <a:avLst/>
          </a:prstGeom>
        </p:spPr>
      </p:pic>
      <p:sp>
        <p:nvSpPr>
          <p:cNvPr id="5" name="TextBox 4">
            <a:extLst>
              <a:ext uri="{FF2B5EF4-FFF2-40B4-BE49-F238E27FC236}">
                <a16:creationId xmlns:a16="http://schemas.microsoft.com/office/drawing/2014/main" id="{4223E2A0-2C24-564C-AD3F-4F898291A45E}"/>
              </a:ext>
            </a:extLst>
          </p:cNvPr>
          <p:cNvSpPr txBox="1"/>
          <p:nvPr/>
        </p:nvSpPr>
        <p:spPr>
          <a:xfrm>
            <a:off x="664880" y="4941775"/>
            <a:ext cx="10730125" cy="584775"/>
          </a:xfrm>
          <a:prstGeom prst="rect">
            <a:avLst/>
          </a:prstGeom>
          <a:noFill/>
        </p:spPr>
        <p:txBody>
          <a:bodyPr wrap="square" rtlCol="0">
            <a:spAutoFit/>
          </a:bodyPr>
          <a:lstStyle/>
          <a:p>
            <a:r>
              <a:rPr lang="en-IN" sz="1600" dirty="0"/>
              <a:t>A similar bias is observed. There are a few books that have received many ratings and several books that have received very few ratings. One book has received over 2500 ratings, only ~2100 books (out of 300K+ books) have received more than 50 ratings</a:t>
            </a:r>
            <a:endParaRPr lang="en-US" sz="1600" dirty="0"/>
          </a:p>
        </p:txBody>
      </p:sp>
      <p:cxnSp>
        <p:nvCxnSpPr>
          <p:cNvPr id="6" name="Elbow Connector 5">
            <a:extLst>
              <a:ext uri="{FF2B5EF4-FFF2-40B4-BE49-F238E27FC236}">
                <a16:creationId xmlns:a16="http://schemas.microsoft.com/office/drawing/2014/main" id="{44FE31C4-A531-B241-A354-D7BDC0ECEFC2}"/>
              </a:ext>
            </a:extLst>
          </p:cNvPr>
          <p:cNvCxnSpPr>
            <a:cxnSpLocks/>
          </p:cNvCxnSpPr>
          <p:nvPr/>
        </p:nvCxnSpPr>
        <p:spPr>
          <a:xfrm>
            <a:off x="7693573" y="5550852"/>
            <a:ext cx="1271752" cy="492597"/>
          </a:xfrm>
          <a:prstGeom prst="bentConnector3">
            <a:avLst>
              <a:gd name="adj1" fmla="val -413"/>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C381CC33-82A6-0942-8D13-E92D0646C742}"/>
              </a:ext>
            </a:extLst>
          </p:cNvPr>
          <p:cNvSpPr txBox="1"/>
          <p:nvPr/>
        </p:nvSpPr>
        <p:spPr>
          <a:xfrm>
            <a:off x="9049407" y="5550852"/>
            <a:ext cx="2345597" cy="923330"/>
          </a:xfrm>
          <a:prstGeom prst="rect">
            <a:avLst/>
          </a:prstGeom>
          <a:noFill/>
        </p:spPr>
        <p:txBody>
          <a:bodyPr wrap="square" rtlCol="0">
            <a:spAutoFit/>
          </a:bodyPr>
          <a:lstStyle/>
          <a:p>
            <a:r>
              <a:rPr lang="en-US" sz="1400" b="1" i="1" dirty="0"/>
              <a:t>Filter dataset to only include books that have received       &gt; 50 ratings</a:t>
            </a:r>
            <a:endParaRPr lang="en-IN" sz="1400" b="1" i="1" dirty="0"/>
          </a:p>
          <a:p>
            <a:endParaRPr lang="en-US" sz="1200" dirty="0"/>
          </a:p>
        </p:txBody>
      </p:sp>
    </p:spTree>
    <p:extLst>
      <p:ext uri="{BB962C8B-B14F-4D97-AF65-F5344CB8AC3E}">
        <p14:creationId xmlns:p14="http://schemas.microsoft.com/office/powerpoint/2010/main" val="1719100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9D3666-BF3C-9C4E-A414-390ADB9FC349}"/>
              </a:ext>
            </a:extLst>
          </p:cNvPr>
          <p:cNvSpPr txBox="1"/>
          <p:nvPr/>
        </p:nvSpPr>
        <p:spPr>
          <a:xfrm>
            <a:off x="641130" y="557048"/>
            <a:ext cx="8261132" cy="369332"/>
          </a:xfrm>
          <a:prstGeom prst="rect">
            <a:avLst/>
          </a:prstGeom>
          <a:noFill/>
        </p:spPr>
        <p:txBody>
          <a:bodyPr wrap="square" rtlCol="0">
            <a:spAutoFit/>
          </a:bodyPr>
          <a:lstStyle/>
          <a:p>
            <a:r>
              <a:rPr lang="en-US" b="1" dirty="0"/>
              <a:t>Machine Learning – Model Selection</a:t>
            </a:r>
            <a:endParaRPr lang="en-US" dirty="0"/>
          </a:p>
        </p:txBody>
      </p:sp>
      <p:sp>
        <p:nvSpPr>
          <p:cNvPr id="3" name="TextBox 2">
            <a:extLst>
              <a:ext uri="{FF2B5EF4-FFF2-40B4-BE49-F238E27FC236}">
                <a16:creationId xmlns:a16="http://schemas.microsoft.com/office/drawing/2014/main" id="{0D7BA0A1-C4BD-2F44-9417-0F0B978727C9}"/>
              </a:ext>
            </a:extLst>
          </p:cNvPr>
          <p:cNvSpPr txBox="1"/>
          <p:nvPr/>
        </p:nvSpPr>
        <p:spPr>
          <a:xfrm>
            <a:off x="641130" y="1125037"/>
            <a:ext cx="10384222"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t>After data cleaning, there were 78,782 records left</a:t>
            </a:r>
          </a:p>
          <a:p>
            <a:pPr marL="742950" lvl="1" indent="-285750">
              <a:buFont typeface="Arial" panose="020B0604020202020204" pitchFamily="34" charset="0"/>
              <a:buChar char="•"/>
            </a:pPr>
            <a:r>
              <a:rPr lang="en-IN" sz="1400" dirty="0"/>
              <a:t>686 unique users who have rated &gt; 250 books each</a:t>
            </a:r>
          </a:p>
          <a:p>
            <a:pPr marL="742950" lvl="1" indent="-285750">
              <a:buFont typeface="Arial" panose="020B0604020202020204" pitchFamily="34" charset="0"/>
              <a:buChar char="•"/>
            </a:pPr>
            <a:r>
              <a:rPr lang="en-IN" sz="1400" dirty="0"/>
              <a:t>1913 unique book titles that have received &gt; 50 ratings each</a:t>
            </a:r>
          </a:p>
        </p:txBody>
      </p:sp>
      <p:sp>
        <p:nvSpPr>
          <p:cNvPr id="4" name="TextBox 3">
            <a:extLst>
              <a:ext uri="{FF2B5EF4-FFF2-40B4-BE49-F238E27FC236}">
                <a16:creationId xmlns:a16="http://schemas.microsoft.com/office/drawing/2014/main" id="{C189FE88-A347-D240-9669-37BAE3C6E8E0}"/>
              </a:ext>
            </a:extLst>
          </p:cNvPr>
          <p:cNvSpPr txBox="1"/>
          <p:nvPr/>
        </p:nvSpPr>
        <p:spPr>
          <a:xfrm>
            <a:off x="641130" y="1826626"/>
            <a:ext cx="10384222" cy="307777"/>
          </a:xfrm>
          <a:prstGeom prst="rect">
            <a:avLst/>
          </a:prstGeom>
          <a:noFill/>
        </p:spPr>
        <p:txBody>
          <a:bodyPr wrap="square" rtlCol="0">
            <a:spAutoFit/>
          </a:bodyPr>
          <a:lstStyle/>
          <a:p>
            <a:pPr marL="285750" indent="-285750">
              <a:buFont typeface="Arial" panose="020B0604020202020204" pitchFamily="34" charset="0"/>
              <a:buChar char="•"/>
            </a:pPr>
            <a:r>
              <a:rPr lang="en-IN" sz="1400" dirty="0"/>
              <a:t>Use Python’s surprise library algorithms for building recommendations</a:t>
            </a:r>
          </a:p>
        </p:txBody>
      </p:sp>
      <p:sp>
        <p:nvSpPr>
          <p:cNvPr id="5" name="TextBox 4">
            <a:extLst>
              <a:ext uri="{FF2B5EF4-FFF2-40B4-BE49-F238E27FC236}">
                <a16:creationId xmlns:a16="http://schemas.microsoft.com/office/drawing/2014/main" id="{B3F58CB7-A260-EE47-8E09-7C78DD60C460}"/>
              </a:ext>
            </a:extLst>
          </p:cNvPr>
          <p:cNvSpPr txBox="1"/>
          <p:nvPr/>
        </p:nvSpPr>
        <p:spPr>
          <a:xfrm>
            <a:off x="641130" y="2482593"/>
            <a:ext cx="10478813" cy="338554"/>
          </a:xfrm>
          <a:prstGeom prst="rect">
            <a:avLst/>
          </a:prstGeom>
          <a:noFill/>
        </p:spPr>
        <p:txBody>
          <a:bodyPr wrap="square" rtlCol="0">
            <a:spAutoFit/>
          </a:bodyPr>
          <a:lstStyle/>
          <a:p>
            <a:r>
              <a:rPr lang="en-US" sz="1600" b="1" i="1" dirty="0"/>
              <a:t>5 fold cross validation model performance on training set (with default model parameters): </a:t>
            </a:r>
          </a:p>
        </p:txBody>
      </p:sp>
      <p:sp>
        <p:nvSpPr>
          <p:cNvPr id="8" name="TextBox 7">
            <a:extLst>
              <a:ext uri="{FF2B5EF4-FFF2-40B4-BE49-F238E27FC236}">
                <a16:creationId xmlns:a16="http://schemas.microsoft.com/office/drawing/2014/main" id="{94556F1C-A50F-B446-A945-9A176033C321}"/>
              </a:ext>
            </a:extLst>
          </p:cNvPr>
          <p:cNvSpPr txBox="1"/>
          <p:nvPr/>
        </p:nvSpPr>
        <p:spPr>
          <a:xfrm>
            <a:off x="6532010" y="3797183"/>
            <a:ext cx="449334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KNNWithMeans has the least RMSE (root mean square error) among KNN algorithms</a:t>
            </a:r>
          </a:p>
          <a:p>
            <a:pPr marL="285750" indent="-285750">
              <a:buFont typeface="Arial" panose="020B0604020202020204" pitchFamily="34" charset="0"/>
              <a:buChar char="•"/>
            </a:pPr>
            <a:r>
              <a:rPr lang="en-US" sz="1600" dirty="0"/>
              <a:t>The model fit_time is the maximum for SVD but the model test_time is the least</a:t>
            </a:r>
          </a:p>
        </p:txBody>
      </p:sp>
      <p:pic>
        <p:nvPicPr>
          <p:cNvPr id="9" name="Picture 8">
            <a:extLst>
              <a:ext uri="{FF2B5EF4-FFF2-40B4-BE49-F238E27FC236}">
                <a16:creationId xmlns:a16="http://schemas.microsoft.com/office/drawing/2014/main" id="{0CE81490-35BD-5A42-AB90-377E3DC697DE}"/>
              </a:ext>
            </a:extLst>
          </p:cNvPr>
          <p:cNvPicPr>
            <a:picLocks noChangeAspect="1"/>
          </p:cNvPicPr>
          <p:nvPr/>
        </p:nvPicPr>
        <p:blipFill>
          <a:blip r:embed="rId2"/>
          <a:stretch>
            <a:fillRect/>
          </a:stretch>
        </p:blipFill>
        <p:spPr>
          <a:xfrm>
            <a:off x="641130" y="3169337"/>
            <a:ext cx="5764502" cy="2211960"/>
          </a:xfrm>
          <a:prstGeom prst="rect">
            <a:avLst/>
          </a:prstGeom>
        </p:spPr>
      </p:pic>
    </p:spTree>
    <p:extLst>
      <p:ext uri="{BB962C8B-B14F-4D97-AF65-F5344CB8AC3E}">
        <p14:creationId xmlns:p14="http://schemas.microsoft.com/office/powerpoint/2010/main" val="1696032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1332</Words>
  <Application>Microsoft Macintosh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Rochita Sundar</dc:creator>
  <cp:lastModifiedBy>Rochita Sundar</cp:lastModifiedBy>
  <cp:revision>99</cp:revision>
  <cp:lastPrinted>2022-03-04T21:49:55Z</cp:lastPrinted>
  <dcterms:created xsi:type="dcterms:W3CDTF">2022-03-04T01:32:27Z</dcterms:created>
  <dcterms:modified xsi:type="dcterms:W3CDTF">2022-03-08T03:50:02Z</dcterms:modified>
</cp:coreProperties>
</file>